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4" r:id="rId5"/>
    <p:sldId id="273" r:id="rId6"/>
    <p:sldId id="272" r:id="rId7"/>
    <p:sldId id="264" r:id="rId8"/>
    <p:sldId id="275" r:id="rId9"/>
    <p:sldId id="276" r:id="rId10"/>
    <p:sldId id="265" r:id="rId11"/>
    <p:sldId id="266" r:id="rId12"/>
    <p:sldId id="277" r:id="rId13"/>
    <p:sldId id="262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-76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37A-7518-4579-AB21-A762AD6512AC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D570-ABD5-4BCB-BD08-B94826C9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99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37A-7518-4579-AB21-A762AD6512AC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D570-ABD5-4BCB-BD08-B94826C9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64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37A-7518-4579-AB21-A762AD6512AC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D570-ABD5-4BCB-BD08-B94826C9E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772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37A-7518-4579-AB21-A762AD6512AC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D570-ABD5-4BCB-BD08-B94826C9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383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37A-7518-4579-AB21-A762AD6512AC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D570-ABD5-4BCB-BD08-B94826C9E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51049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37A-7518-4579-AB21-A762AD6512AC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D570-ABD5-4BCB-BD08-B94826C9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33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37A-7518-4579-AB21-A762AD6512AC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D570-ABD5-4BCB-BD08-B94826C9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44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37A-7518-4579-AB21-A762AD6512AC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D570-ABD5-4BCB-BD08-B94826C9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875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37A-7518-4579-AB21-A762AD6512AC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D570-ABD5-4BCB-BD08-B94826C9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80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37A-7518-4579-AB21-A762AD6512AC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D570-ABD5-4BCB-BD08-B94826C9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26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37A-7518-4579-AB21-A762AD6512AC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D570-ABD5-4BCB-BD08-B94826C9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17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37A-7518-4579-AB21-A762AD6512AC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D570-ABD5-4BCB-BD08-B94826C9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9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37A-7518-4579-AB21-A762AD6512AC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D570-ABD5-4BCB-BD08-B94826C9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6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37A-7518-4579-AB21-A762AD6512AC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D570-ABD5-4BCB-BD08-B94826C9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84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37A-7518-4579-AB21-A762AD6512AC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D570-ABD5-4BCB-BD08-B94826C9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26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37A-7518-4579-AB21-A762AD6512AC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D570-ABD5-4BCB-BD08-B94826C9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46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9937A-7518-4579-AB21-A762AD6512AC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E3D570-ABD5-4BCB-BD08-B94826C9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372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3885" y="648071"/>
            <a:ext cx="11691257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5E69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 </a:t>
            </a:r>
            <a:r>
              <a:rPr lang="ru-RU" sz="4800" b="1" dirty="0" err="1" smtClean="0">
                <a:solidFill>
                  <a:srgbClr val="5E69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мотивувати</a:t>
            </a:r>
            <a:r>
              <a:rPr lang="ru-RU" sz="4800" b="1" dirty="0" smtClean="0">
                <a:solidFill>
                  <a:srgbClr val="5E69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5E69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дитину</a:t>
            </a:r>
            <a:r>
              <a:rPr lang="ru-RU" sz="4800" b="1" dirty="0" smtClean="0">
                <a:solidFill>
                  <a:srgbClr val="5E69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4800" b="1" dirty="0" err="1" smtClean="0">
                <a:solidFill>
                  <a:srgbClr val="5E69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4800" b="1" dirty="0" smtClean="0">
                <a:solidFill>
                  <a:srgbClr val="5E69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5E69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4800" b="1" dirty="0" smtClean="0">
                <a:solidFill>
                  <a:srgbClr val="5E69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4800" b="1" dirty="0" err="1" smtClean="0">
                <a:solidFill>
                  <a:srgbClr val="5E69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війни:корисні</a:t>
            </a:r>
            <a:r>
              <a:rPr lang="ru-RU" sz="4800" b="1" dirty="0" smtClean="0">
                <a:solidFill>
                  <a:srgbClr val="5E69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5E69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лайфхаки</a:t>
            </a:r>
            <a:r>
              <a:rPr lang="ru-RU" sz="4800" b="1" dirty="0" smtClean="0">
                <a:solidFill>
                  <a:srgbClr val="5E69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отивація до навчання :: Сайт вчителя початкових класів Іванової Інни  Володимирів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8514" y="2503714"/>
            <a:ext cx="6553200" cy="34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1050" y="6029325"/>
            <a:ext cx="607695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Вчитель : Марикіна Н.С.</a:t>
            </a:r>
            <a:endParaRPr kumimoji="0" lang="uk-UA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92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00" y="551885"/>
            <a:ext cx="117246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Треба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відзначати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помічати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зрушення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оцінюванні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спиратися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минулий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автономний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еталон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невдачі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порівнюємо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попереднім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невдач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карати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невдачу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невдача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сама по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покаранням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Страх і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напруженість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ускладнює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Невдачі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знижують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видах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endParaRPr lang="ru-RU" sz="3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мотивуючу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похвалу в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значущих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людей).</a:t>
            </a:r>
          </a:p>
          <a:p>
            <a:endParaRPr lang="ru-RU" sz="3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76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243344"/>
            <a:ext cx="11744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доброзичливої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яскраву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емоційну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контакт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довірча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атмосфера. </a:t>
            </a:r>
          </a:p>
          <a:p>
            <a:r>
              <a:rPr lang="ru-RU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віру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себе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(в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свою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гарного результату в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навчальній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Розбирати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навчальну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невдачу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учнем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уточненням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026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Гость\Desktop\атестація\рлгд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49" y="388831"/>
            <a:ext cx="10487025" cy="5898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92019"/>
            <a:ext cx="11541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,helvetica,sans-serif"/>
              </a:rPr>
              <a:t> </a:t>
            </a:r>
            <a:r>
              <a:rPr lang="ru-RU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Змінюю</a:t>
            </a:r>
            <a:r>
              <a:rPr lang="ru-RU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уроках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посильних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дискусія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емоційних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опорою на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старі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вдячність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словесне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16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41-02-d0bad0bed0bfd0b8d18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915" y="1878012"/>
            <a:ext cx="216058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/>
        </p:nvSpPr>
        <p:spPr>
          <a:xfrm>
            <a:off x="1046018" y="407987"/>
            <a:ext cx="7772400" cy="1470025"/>
          </a:xfrm>
          <a:prstGeom prst="rect">
            <a:avLst/>
          </a:prstGeom>
        </p:spPr>
        <p:txBody>
          <a:bodyPr vert="horz" anchor="t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uk-UA" sz="4000" dirty="0">
                <a:solidFill>
                  <a:srgbClr val="0000FF"/>
                </a:solidFill>
              </a:rPr>
              <a:t>Дякую за увагу!!!</a:t>
            </a:r>
            <a:br>
              <a:rPr lang="uk-UA" sz="4000" dirty="0">
                <a:solidFill>
                  <a:srgbClr val="0000FF"/>
                </a:solidFill>
              </a:rPr>
            </a:br>
            <a:r>
              <a:rPr lang="uk-UA" sz="4000" dirty="0">
                <a:solidFill>
                  <a:srgbClr val="0000FF"/>
                </a:solidFill>
              </a:rPr>
              <a:t>Бажаю всім гарного настрою!!</a:t>
            </a:r>
          </a:p>
        </p:txBody>
      </p:sp>
      <p:sp>
        <p:nvSpPr>
          <p:cNvPr id="4" name="Rectangle 5"/>
          <p:cNvSpPr>
            <a:spLocks noGrp="1" noChangeArrowheads="1"/>
          </p:cNvSpPr>
          <p:nvPr/>
        </p:nvSpPr>
        <p:spPr bwMode="auto">
          <a:xfrm>
            <a:off x="1185718" y="4402137"/>
            <a:ext cx="76327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sz="2800" b="1" i="1" dirty="0" smtClean="0">
                <a:solidFill>
                  <a:srgbClr val="CC0099"/>
                </a:solidFill>
              </a:rPr>
              <a:t>Будьте самі шукачами, дослідниками. Якщо не буде вогника у вас, вам ніколи не запалити його в інших…</a:t>
            </a:r>
            <a:br>
              <a:rPr lang="uk-UA" altLang="ru-RU" sz="2800" b="1" i="1" dirty="0" smtClean="0">
                <a:solidFill>
                  <a:srgbClr val="CC0099"/>
                </a:solidFill>
              </a:rPr>
            </a:br>
            <a:r>
              <a:rPr lang="uk-UA" altLang="ru-RU" sz="2800" b="1" i="1" dirty="0" smtClean="0">
                <a:solidFill>
                  <a:srgbClr val="CC0099"/>
                </a:solidFill>
              </a:rPr>
              <a:t>                                    В. Сухомлинський</a:t>
            </a:r>
          </a:p>
        </p:txBody>
      </p:sp>
    </p:spTree>
    <p:extLst>
      <p:ext uri="{BB962C8B-B14F-4D97-AF65-F5344CB8AC3E}">
        <p14:creationId xmlns:p14="http://schemas.microsoft.com/office/powerpoint/2010/main" xmlns="" val="317132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7869" y="1762125"/>
            <a:ext cx="3638550" cy="3429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5119" y="495671"/>
            <a:ext cx="12061371" cy="5603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 ніж застосовувати прийоми для підвищення мотивації учнів, потрібно </a:t>
            </a:r>
            <a:r>
              <a:rPr lang="ru-RU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з’ясувати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причини, </a:t>
            </a:r>
            <a:r>
              <a:rPr lang="ru-RU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дитина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відмовляється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вчитися</a:t>
            </a:r>
            <a:r>
              <a:rPr lang="uk-UA" sz="4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4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Самими найпоширенішими причинами є: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-перевтома (дитина відвідує додаткові секції);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-страхи (бояться вчителя, авторитарних батьків, проявити неуспішність, зробити помилку)</a:t>
            </a:r>
            <a:endParaRPr lang="ru-RU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83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1984" y="1524000"/>
            <a:ext cx="3647853" cy="364785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6571" y="575686"/>
            <a:ext cx="11625943" cy="5611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ВНУТРІШНІ ПРИЧИНИ </a:t>
            </a:r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дитина не вірить в себе, привертає увагу неуспішністю, не бачить сенсу в тому, що робить)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-критика дій дитини (батьки або вчитель негативно оцінюють діяльність школяра)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-конфлікти в родині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-відсутність чіткої організації життя дитини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4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негативне ставлення батьків до школи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-надмірна опіка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(батьки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знецінюють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вольові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прагнення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даючи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їй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можливості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проявляти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самостійність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uk-UA" sz="32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54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5120" y="472222"/>
            <a:ext cx="110540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радість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переживаннями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школяра в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Цікавість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незвичайний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уроку через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фрагментів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ігрові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змагальні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гумористичні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хвилинки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Приваблива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мета": перед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учнем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постає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проста,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зрозуміла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приваблива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мета, при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досягненні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ту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навчальну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планує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педагог.</a:t>
            </a:r>
          </a:p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 початку уроку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загадку і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віднайдена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уважними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Почати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урок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казкою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69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0724" name="Picture 4" descr="C:\Users\Гость\Desktop\атестація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85724"/>
            <a:ext cx="8905874" cy="6679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Гость\Desktop\атестація\мима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45" y="124675"/>
            <a:ext cx="11970355" cy="673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480" y="289342"/>
            <a:ext cx="1158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,helvetica,sans-serif"/>
              </a:rPr>
              <a:t> 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потужним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стимулом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Здавалося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б,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справа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маленьких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Але практика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так.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Найбільшу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ігрова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шкільному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Молодші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керовані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старші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доросліші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цілеспрямовані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якраз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треба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чіпляти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чимось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азартним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натхненним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</a:t>
            </a:r>
            <a:r>
              <a:rPr lang="uk-UA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полюбляють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"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Бій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запитаннями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Вірю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не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вірю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Лінгвістичний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волейбол", "Так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?", "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?", "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?".</a:t>
            </a:r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E:\ДОКУМЕНТАЦИЯ\ПРЕЗЕНТАЦІЇ\шаблоны\анимация\Школа\КАНЦТОВАР\post-44042-13610333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7250" y="4167195"/>
            <a:ext cx="3414722" cy="2504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103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Гость\Desktop\атестація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97" y="0"/>
            <a:ext cx="11863749" cy="6673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Гость\Desktop\атестація\мтп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4" y="0"/>
            <a:ext cx="117856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</TotalTime>
  <Words>305</Words>
  <Application>Microsoft Office PowerPoint</Application>
  <PresentationFormat>Произвольный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Гость</cp:lastModifiedBy>
  <cp:revision>16</cp:revision>
  <dcterms:created xsi:type="dcterms:W3CDTF">2022-12-11T20:32:42Z</dcterms:created>
  <dcterms:modified xsi:type="dcterms:W3CDTF">2024-12-22T16:36:42Z</dcterms:modified>
</cp:coreProperties>
</file>