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Default Extension="fntdata" ContentType="application/x-fontdata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sldIdLst>
    <p:sldId id="261" r:id="rId2"/>
    <p:sldId id="312" r:id="rId3"/>
    <p:sldId id="276" r:id="rId4"/>
    <p:sldId id="277" r:id="rId5"/>
    <p:sldId id="264" r:id="rId6"/>
    <p:sldId id="338" r:id="rId7"/>
    <p:sldId id="315" r:id="rId8"/>
    <p:sldId id="280" r:id="rId9"/>
    <p:sldId id="282" r:id="rId10"/>
    <p:sldId id="270" r:id="rId11"/>
    <p:sldId id="313" r:id="rId12"/>
    <p:sldId id="284" r:id="rId13"/>
    <p:sldId id="285" r:id="rId14"/>
    <p:sldId id="339" r:id="rId15"/>
    <p:sldId id="286" r:id="rId16"/>
    <p:sldId id="332" r:id="rId17"/>
    <p:sldId id="330" r:id="rId18"/>
    <p:sldId id="288" r:id="rId19"/>
    <p:sldId id="289" r:id="rId20"/>
    <p:sldId id="340" r:id="rId21"/>
    <p:sldId id="333" r:id="rId22"/>
    <p:sldId id="334" r:id="rId23"/>
    <p:sldId id="335" r:id="rId24"/>
    <p:sldId id="342" r:id="rId25"/>
    <p:sldId id="343" r:id="rId26"/>
    <p:sldId id="341" r:id="rId27"/>
    <p:sldId id="344" r:id="rId28"/>
    <p:sldId id="345" r:id="rId29"/>
    <p:sldId id="346" r:id="rId30"/>
    <p:sldId id="347" r:id="rId31"/>
    <p:sldId id="348" r:id="rId32"/>
    <p:sldId id="349" r:id="rId33"/>
    <p:sldId id="351" r:id="rId34"/>
    <p:sldId id="317" r:id="rId35"/>
    <p:sldId id="352" r:id="rId36"/>
    <p:sldId id="353" r:id="rId37"/>
    <p:sldId id="319" r:id="rId38"/>
    <p:sldId id="293" r:id="rId39"/>
  </p:sldIdLst>
  <p:sldSz cx="9144000" cy="6858000" type="screen4x3"/>
  <p:notesSz cx="6858000" cy="9144000"/>
  <p:embeddedFontLst>
    <p:embeddedFont>
      <p:font typeface="Romana Script" charset="-52"/>
      <p:regular r:id="rId40"/>
    </p:embeddedFont>
    <p:embeddedFont>
      <p:font typeface="Arial Narrow" pitchFamily="34" charset="0"/>
      <p:regular r:id="rId41"/>
      <p:bold r:id="rId42"/>
      <p:italic r:id="rId43"/>
      <p:boldItalic r:id="rId44"/>
    </p:embeddedFont>
    <p:embeddedFont>
      <p:font typeface="Calibri" pitchFamily="34" charset="0"/>
      <p:regular r:id="rId45"/>
      <p:bold r:id="rId46"/>
      <p:italic r:id="rId47"/>
      <p:boldItalic r:id="rId48"/>
    </p:embeddedFont>
    <p:embeddedFont>
      <p:font typeface="Georgia" pitchFamily="18" charset="0"/>
      <p:regular r:id="rId49"/>
      <p:bold r:id="rId50"/>
      <p:italic r:id="rId51"/>
      <p:boldItalic r:id="rId52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  <a:srgbClr val="0000FF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42" autoAdjust="0"/>
    <p:restoredTop sz="94660"/>
  </p:normalViewPr>
  <p:slideViewPr>
    <p:cSldViewPr>
      <p:cViewPr>
        <p:scale>
          <a:sx n="90" d="100"/>
          <a:sy n="90" d="100"/>
        </p:scale>
        <p:origin x="-1238" y="5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3.fntdata"/><Relationship Id="rId47" Type="http://schemas.openxmlformats.org/officeDocument/2006/relationships/font" Target="fonts/font8.fntdata"/><Relationship Id="rId50" Type="http://schemas.openxmlformats.org/officeDocument/2006/relationships/font" Target="fonts/font11.fntdata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2.fntdata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5.fntdata"/><Relationship Id="rId52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4.fntdata"/><Relationship Id="rId48" Type="http://schemas.openxmlformats.org/officeDocument/2006/relationships/font" Target="fonts/font9.fntdata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12.fntdata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8.wmf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68C4FF4-6EE1-4A76-9B8F-B2F594D6C874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09.01.2025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BF7A747-1B53-4B3F-B8D2-D8AB0E128148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24BD201-5F9C-4593-BEFD-74C971F0B552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09.01.2025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B22E6F0-797A-404D-B2F0-96032D2C16E5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37A3035-02C7-4538-A480-C6887B19F5A6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09.01.2025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518664C-3B03-4311-A452-8E87A1DF2E36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152DDE1-E9F2-4B50-AB95-1A36B28481DE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09.01.2025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087BA6C-DE82-4922-A007-5CB817EE4E20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5011FA9-72D4-4D0D-AA04-5200C8F96D1C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09.01.2025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4CBFCBB-F7D8-4AD9-B5F9-93687358CA6B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18AA105-3B9A-485F-A7BD-B3B1C1BFF994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09.01.2025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9217202-91A5-4841-8837-12B3422A9C13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003E727-7E97-4B76-A273-97C117DFD6DE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09.01.2025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9F140D1-42AB-456C-B3EB-2E58162D29C5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62FDA9A-A9AF-4522-BA4E-959710ABA8F2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09.01.2025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7C4C3DF-49FF-4AA4-A1AB-8615103FAECA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81C31E6-6AC6-4E62-806B-D0CB1E8C6262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09.01.2025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1B0E188-B191-46AC-99B7-5113417AE6AB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9E59BE0-226E-4980-AAF5-F1A9DF7C7AE8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09.01.2025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ED8319C-EFFD-43A6-A723-9E31BBA50F68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194FB44-2B3A-4EA5-B708-4FEB9F41BBF1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09.01.2025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7C51498-F984-481A-8E8C-4DDFA9BC9183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3.wav"/><Relationship Id="rId7" Type="http://schemas.openxmlformats.org/officeDocument/2006/relationships/image" Target="../media/image7.png"/><Relationship Id="rId2" Type="http://schemas.openxmlformats.org/officeDocument/2006/relationships/audio" Target="../media/audio2.wav"/><Relationship Id="rId1" Type="http://schemas.openxmlformats.org/officeDocument/2006/relationships/audio" Target="../media/audio1.wav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7" Type="http://schemas.openxmlformats.org/officeDocument/2006/relationships/image" Target="../media/image62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image" Target="../media/image67.jpeg"/><Relationship Id="rId7" Type="http://schemas.openxmlformats.org/officeDocument/2006/relationships/image" Target="../media/image71.jpeg"/><Relationship Id="rId12" Type="http://schemas.openxmlformats.org/officeDocument/2006/relationships/image" Target="http://smartfuse.s3.amazonaws.com/fefe11cc45ae22f69660e1beda03eee6/uploads/2016/04/sun-clipart-happy-sunshine-pictures-300x287.png" TargetMode="Externa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eg"/><Relationship Id="rId11" Type="http://schemas.openxmlformats.org/officeDocument/2006/relationships/image" Target="../media/image36.png"/><Relationship Id="rId5" Type="http://schemas.openxmlformats.org/officeDocument/2006/relationships/image" Target="../media/image69.jpeg"/><Relationship Id="rId10" Type="http://schemas.openxmlformats.org/officeDocument/2006/relationships/image" Target="../media/image74.jpeg"/><Relationship Id="rId4" Type="http://schemas.openxmlformats.org/officeDocument/2006/relationships/image" Target="../media/image68.jpeg"/><Relationship Id="rId9" Type="http://schemas.openxmlformats.org/officeDocument/2006/relationships/image" Target="../media/image7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jpeg"/><Relationship Id="rId3" Type="http://schemas.openxmlformats.org/officeDocument/2006/relationships/audio" Target="../media/audio4.wav"/><Relationship Id="rId7" Type="http://schemas.openxmlformats.org/officeDocument/2006/relationships/image" Target="../media/image82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81.jpeg"/><Relationship Id="rId5" Type="http://schemas.openxmlformats.org/officeDocument/2006/relationships/image" Target="../media/image80.png"/><Relationship Id="rId4" Type="http://schemas.openxmlformats.org/officeDocument/2006/relationships/image" Target="../media/image79.jpeg"/><Relationship Id="rId9" Type="http://schemas.openxmlformats.org/officeDocument/2006/relationships/oleObject" Target="../embeddings/oleObject1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7" Type="http://schemas.openxmlformats.org/officeDocument/2006/relationships/image" Target="../media/image88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jpeg"/><Relationship Id="rId5" Type="http://schemas.openxmlformats.org/officeDocument/2006/relationships/image" Target="../media/image86.png"/><Relationship Id="rId4" Type="http://schemas.openxmlformats.org/officeDocument/2006/relationships/image" Target="../media/image8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8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7" Type="http://schemas.openxmlformats.org/officeDocument/2006/relationships/image" Target="../media/image125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4.png"/><Relationship Id="rId5" Type="http://schemas.openxmlformats.org/officeDocument/2006/relationships/image" Target="../media/image123.png"/><Relationship Id="rId4" Type="http://schemas.openxmlformats.org/officeDocument/2006/relationships/image" Target="../media/image12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0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4.png"/><Relationship Id="rId4" Type="http://schemas.openxmlformats.org/officeDocument/2006/relationships/image" Target="../media/image13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11" Type="http://schemas.openxmlformats.org/officeDocument/2006/relationships/image" Target="../media/image28.jpeg"/><Relationship Id="rId5" Type="http://schemas.openxmlformats.org/officeDocument/2006/relationships/image" Target="../media/image22.jpeg"/><Relationship Id="rId10" Type="http://schemas.openxmlformats.org/officeDocument/2006/relationships/image" Target="../media/image27.jpeg"/><Relationship Id="rId4" Type="http://schemas.openxmlformats.org/officeDocument/2006/relationships/image" Target="../media/image21.jpeg"/><Relationship Id="rId9" Type="http://schemas.openxmlformats.org/officeDocument/2006/relationships/image" Target="../media/image2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1.jpeg"/><Relationship Id="rId7" Type="http://schemas.openxmlformats.org/officeDocument/2006/relationships/image" Target="../media/image34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10" Type="http://schemas.openxmlformats.org/officeDocument/2006/relationships/image" Target="http://smartfuse.s3.amazonaws.com/fefe11cc45ae22f69660e1beda03eee6/uploads/2016/04/sun-clipart-happy-sunshine-pictures-300x287.png" TargetMode="External"/><Relationship Id="rId4" Type="http://schemas.openxmlformats.org/officeDocument/2006/relationships/image" Target="../media/image29.jpeg"/><Relationship Id="rId9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428860" y="500043"/>
            <a:ext cx="5857916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7200" b="1" dirty="0" err="1" smtClean="0">
                <a:ln w="19050">
                  <a:solidFill>
                    <a:prstClr val="white"/>
                  </a:solidFill>
                  <a:prstDash val="solid"/>
                </a:ln>
                <a:gradFill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</a:gra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Romana Script" pitchFamily="34" charset="-52"/>
                <a:cs typeface="Arial" charset="0"/>
              </a:rPr>
              <a:t>Марикіна</a:t>
            </a:r>
            <a:r>
              <a:rPr lang="ru-RU" sz="7200" b="1" dirty="0" smtClean="0">
                <a:ln w="19050">
                  <a:solidFill>
                    <a:prstClr val="white"/>
                  </a:solidFill>
                  <a:prstDash val="solid"/>
                </a:ln>
                <a:gradFill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</a:gra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Romana Script" pitchFamily="34" charset="-52"/>
                <a:cs typeface="Arial" charset="0"/>
              </a:rPr>
              <a:t> </a:t>
            </a:r>
            <a:r>
              <a:rPr lang="ru-RU" sz="7200" b="1" dirty="0" err="1" smtClean="0">
                <a:ln w="19050">
                  <a:solidFill>
                    <a:prstClr val="white"/>
                  </a:solidFill>
                  <a:prstDash val="solid"/>
                </a:ln>
                <a:gradFill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</a:gra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Romana Script" pitchFamily="34" charset="-52"/>
                <a:cs typeface="Arial" charset="0"/>
              </a:rPr>
              <a:t>Ніна</a:t>
            </a:r>
            <a:r>
              <a:rPr lang="ru-RU" sz="7200" b="1" dirty="0" smtClean="0">
                <a:ln w="19050">
                  <a:solidFill>
                    <a:prstClr val="white"/>
                  </a:solidFill>
                  <a:prstDash val="solid"/>
                </a:ln>
                <a:gradFill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</a:gra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Romana Script" pitchFamily="34" charset="-52"/>
                <a:cs typeface="Arial" charset="0"/>
              </a:rPr>
              <a:t> </a:t>
            </a:r>
            <a:r>
              <a:rPr lang="ru-RU" sz="7200" b="1" dirty="0" err="1" smtClean="0">
                <a:ln w="19050">
                  <a:solidFill>
                    <a:prstClr val="white"/>
                  </a:solidFill>
                  <a:prstDash val="solid"/>
                </a:ln>
                <a:gradFill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</a:gra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Romana Script" pitchFamily="34" charset="-52"/>
                <a:cs typeface="Arial" charset="0"/>
              </a:rPr>
              <a:t>Степанівна</a:t>
            </a:r>
            <a:endParaRPr lang="ru-RU" sz="7200" b="1" dirty="0">
              <a:ln w="19050">
                <a:solidFill>
                  <a:prstClr val="white"/>
                </a:solidFill>
                <a:prstDash val="solid"/>
              </a:ln>
              <a:gradFill>
                <a:gsLst>
                  <a:gs pos="0">
                    <a:srgbClr val="FFF2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5400000" scaled="0"/>
              </a:gra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Romana Script" pitchFamily="34" charset="-52"/>
              <a:cs typeface="Arial" charset="0"/>
            </a:endParaRPr>
          </a:p>
        </p:txBody>
      </p:sp>
      <p:pic>
        <p:nvPicPr>
          <p:cNvPr id="7" name="Picture 2" descr="F:\Телефон\1611309877284_1611309870553_IMG_001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71600" y="692696"/>
            <a:ext cx="1952495" cy="2928958"/>
          </a:xfrm>
          <a:prstGeom prst="rect">
            <a:avLst/>
          </a:prstGeom>
          <a:noFill/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9" name="Прямоугольник 8"/>
          <p:cNvSpPr/>
          <p:nvPr/>
        </p:nvSpPr>
        <p:spPr>
          <a:xfrm>
            <a:off x="214282" y="3571876"/>
            <a:ext cx="435768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uk-UA" b="1" dirty="0" smtClean="0">
                <a:latin typeface="Arial Narrow" pitchFamily="34" charset="0"/>
                <a:ea typeface="Times New Roman" pitchFamily="18" charset="0"/>
              </a:rPr>
              <a:t>Вчитель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uk-UA" b="1" dirty="0" smtClean="0">
                <a:latin typeface="Arial Narrow" pitchFamily="34" charset="0"/>
                <a:ea typeface="Times New Roman" pitchFamily="18" charset="0"/>
              </a:rPr>
              <a:t>початкових класів</a:t>
            </a:r>
            <a:endParaRPr lang="ru-RU" dirty="0" smtClean="0">
              <a:latin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b="1" dirty="0" smtClean="0">
                <a:latin typeface="Arial Narrow" pitchFamily="34" charset="0"/>
                <a:ea typeface="Times New Roman" pitchFamily="18" charset="0"/>
              </a:rPr>
              <a:t>           </a:t>
            </a:r>
            <a:endParaRPr lang="uk-UA" dirty="0" smtClean="0">
              <a:latin typeface="Arial" pitchFamily="34" charset="0"/>
            </a:endParaRPr>
          </a:p>
        </p:txBody>
      </p:sp>
      <p:pic>
        <p:nvPicPr>
          <p:cNvPr id="10" name="Рисунок 9"/>
          <p:cNvPicPr/>
          <p:nvPr/>
        </p:nvPicPr>
        <p:blipFill>
          <a:blip r:embed="rId6" cstate="print"/>
          <a:srcRect t="13176" b="8941"/>
          <a:stretch>
            <a:fillRect/>
          </a:stretch>
        </p:blipFill>
        <p:spPr bwMode="auto">
          <a:xfrm>
            <a:off x="4000496" y="4143380"/>
            <a:ext cx="1824029" cy="208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571472" y="4214818"/>
            <a:ext cx="3214710" cy="1831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7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1200" b="1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Якби</a:t>
            </a:r>
            <a:r>
              <a:rPr kumimoji="0" lang="ru-RU" sz="12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200" b="1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дорослі</a:t>
            </a:r>
            <a:r>
              <a:rPr kumimoji="0" lang="ru-RU" sz="12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200" b="1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частіше</a:t>
            </a:r>
            <a:r>
              <a:rPr kumimoji="0" lang="ru-RU" sz="12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200" b="1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згадували</a:t>
            </a:r>
            <a:r>
              <a:rPr kumimoji="0" lang="ru-RU" sz="12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1200" b="1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якими</a:t>
            </a:r>
            <a:r>
              <a:rPr kumimoji="0" lang="ru-RU" sz="12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 вони </a:t>
            </a:r>
            <a:r>
              <a:rPr kumimoji="0" lang="ru-RU" sz="1200" b="1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були</a:t>
            </a:r>
            <a:r>
              <a:rPr kumimoji="0" lang="ru-RU" sz="12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 маленькими, а </a:t>
            </a:r>
            <a:r>
              <a:rPr kumimoji="0" lang="ru-RU" sz="1200" b="1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діти</a:t>
            </a:r>
            <a:r>
              <a:rPr kumimoji="0" lang="ru-RU" sz="12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200" b="1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більше</a:t>
            </a:r>
            <a:r>
              <a:rPr kumimoji="0" lang="ru-RU" sz="12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200" b="1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задумувались</a:t>
            </a:r>
            <a:r>
              <a:rPr kumimoji="0" lang="ru-RU" sz="12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1200" b="1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якими</a:t>
            </a:r>
            <a:r>
              <a:rPr kumimoji="0" lang="ru-RU" sz="12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 вони </a:t>
            </a:r>
            <a:r>
              <a:rPr kumimoji="0" lang="ru-RU" sz="1200" b="1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стануть</a:t>
            </a:r>
            <a:r>
              <a:rPr kumimoji="0" lang="ru-RU" sz="12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200" b="1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дорослими</a:t>
            </a:r>
            <a:r>
              <a:rPr kumimoji="0" lang="ru-RU" sz="12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1200" b="1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старість</a:t>
            </a:r>
            <a:r>
              <a:rPr kumimoji="0" lang="ru-RU" sz="12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 не </a:t>
            </a:r>
            <a:r>
              <a:rPr kumimoji="0" lang="ru-RU" sz="1200" b="1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поспішала</a:t>
            </a:r>
            <a:r>
              <a:rPr kumimoji="0" lang="ru-RU" sz="12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 б до людей, а </a:t>
            </a:r>
            <a:r>
              <a:rPr kumimoji="0" lang="ru-RU" sz="1200" b="1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мудрість</a:t>
            </a:r>
            <a:r>
              <a:rPr kumimoji="0" lang="ru-RU" sz="12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 не </a:t>
            </a:r>
            <a:r>
              <a:rPr kumimoji="0" lang="ru-RU" sz="1200" b="1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запізнювалася</a:t>
            </a:r>
            <a:r>
              <a:rPr kumimoji="0" lang="ru-RU" sz="12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 б</a:t>
            </a:r>
            <a:r>
              <a:rPr kumimoji="0" lang="ru-RU" sz="12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kumimoji="0" lang="ru-RU" sz="12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. </a:t>
            </a:r>
            <a:r>
              <a:rPr kumimoji="0" lang="ru-RU" sz="1200" b="1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Моє</a:t>
            </a:r>
            <a:r>
              <a:rPr kumimoji="0" lang="ru-RU" sz="12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200" b="1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призначення</a:t>
            </a:r>
            <a:r>
              <a:rPr kumimoji="0" lang="ru-RU" sz="12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 в тому, </a:t>
            </a:r>
            <a:r>
              <a:rPr kumimoji="0" lang="ru-RU" sz="1200" b="1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щоб</a:t>
            </a:r>
            <a:r>
              <a:rPr kumimoji="0" lang="ru-RU" sz="12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200" b="1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перетворити</a:t>
            </a:r>
            <a:r>
              <a:rPr kumimoji="0" lang="ru-RU" sz="12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200" b="1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навчання</a:t>
            </a:r>
            <a:r>
              <a:rPr kumimoji="0" lang="ru-RU" sz="12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 на </a:t>
            </a:r>
            <a:r>
              <a:rPr kumimoji="0" lang="ru-RU" sz="1200" b="1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радісне</a:t>
            </a:r>
            <a:r>
              <a:rPr kumimoji="0" lang="ru-RU" sz="12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 для </a:t>
            </a:r>
            <a:r>
              <a:rPr kumimoji="0" lang="ru-RU" sz="1200" b="1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дитини</a:t>
            </a:r>
            <a:r>
              <a:rPr kumimoji="0" lang="ru-RU" sz="12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200" b="1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заняття</a:t>
            </a:r>
            <a:r>
              <a:rPr kumimoji="0" lang="ru-RU" sz="12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ru-RU" sz="18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</a:endParaRPr>
          </a:p>
        </p:txBody>
      </p:sp>
      <p:pic>
        <p:nvPicPr>
          <p:cNvPr id="8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7" cstate="print"/>
          <a:stretch>
            <a:fillRect/>
          </a:stretch>
        </p:blipFill>
        <p:spPr>
          <a:xfrm>
            <a:off x="4449763" y="3306763"/>
            <a:ext cx="244475" cy="244475"/>
          </a:xfrm>
          <a:prstGeom prst="rect">
            <a:avLst/>
          </a:prstGeom>
        </p:spPr>
      </p:pic>
      <p:pic>
        <p:nvPicPr>
          <p:cNvPr id="11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2" name="Записанный звук"/>
          </p:nvPr>
        </p:nvPicPr>
        <p:blipFill>
          <a:blip r:embed="rId8" cstate="print"/>
          <a:stretch>
            <a:fillRect/>
          </a:stretch>
        </p:blipFill>
        <p:spPr>
          <a:xfrm>
            <a:off x="4449763" y="3306763"/>
            <a:ext cx="244475" cy="244475"/>
          </a:xfrm>
          <a:prstGeom prst="rect">
            <a:avLst/>
          </a:prstGeom>
        </p:spPr>
      </p:pic>
      <p:pic>
        <p:nvPicPr>
          <p:cNvPr id="12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3" name="Записанный звук"/>
          </p:nvPr>
        </p:nvPicPr>
        <p:blipFill>
          <a:blip r:embed="rId9" cstate="print"/>
          <a:stretch>
            <a:fillRect/>
          </a:stretch>
        </p:blipFill>
        <p:spPr>
          <a:xfrm>
            <a:off x="4449763" y="3306763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587982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36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318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274638"/>
            <a:ext cx="8115328" cy="1082660"/>
          </a:xfrm>
        </p:spPr>
        <p:txBody>
          <a:bodyPr/>
          <a:lstStyle/>
          <a:p>
            <a:r>
              <a:rPr lang="uk-UA" smtClean="0"/>
              <a:t>Ранкове коло</a:t>
            </a:r>
            <a:endParaRPr lang="ru-RU" dirty="0"/>
          </a:p>
        </p:txBody>
      </p:sp>
      <p:pic>
        <p:nvPicPr>
          <p:cNvPr id="5122" name="Picture 2" descr="F:\picture\IMG_20210928_08322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0232" y="857232"/>
            <a:ext cx="3857652" cy="1928826"/>
          </a:xfrm>
          <a:prstGeom prst="rect">
            <a:avLst/>
          </a:prstGeom>
          <a:noFill/>
        </p:spPr>
      </p:pic>
      <p:pic>
        <p:nvPicPr>
          <p:cNvPr id="5" name="Рисунок 4" descr="H:\picture\IMG_20210928_08321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28926" y="4786322"/>
            <a:ext cx="342646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 descr="H:\Школьні фото\IMG_20211005_08321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00826" y="1000108"/>
            <a:ext cx="1785938" cy="3571876"/>
          </a:xfrm>
          <a:prstGeom prst="rect">
            <a:avLst/>
          </a:prstGeom>
          <a:noFill/>
        </p:spPr>
      </p:pic>
      <p:pic>
        <p:nvPicPr>
          <p:cNvPr id="3076" name="Picture 4" descr="H:\Школьні фото\IMG_20211005_08323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34" y="2071678"/>
            <a:ext cx="2000252" cy="4000504"/>
          </a:xfrm>
          <a:prstGeom prst="rect">
            <a:avLst/>
          </a:prstGeom>
          <a:noFill/>
        </p:spPr>
      </p:pic>
      <p:pic>
        <p:nvPicPr>
          <p:cNvPr id="7" name="Picture 2" descr="http://russianpoetry.ru/upload/comments/414dc1faef3ff1344d1866621060f18a.jpg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85984" y="2285992"/>
            <a:ext cx="4400509" cy="25003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169" name="Rectangle 1"/>
          <p:cNvSpPr>
            <a:spLocks noChangeArrowheads="1"/>
          </p:cNvSpPr>
          <p:nvPr/>
        </p:nvSpPr>
        <p:spPr bwMode="auto">
          <a:xfrm>
            <a:off x="4929190" y="4643446"/>
            <a:ext cx="4000528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1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3600" b="1" i="1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3600" b="1" i="1" u="none" strike="noStrike" cap="none" normalizeH="0" baseline="0" dirty="0" err="1" smtClean="0">
                <a:ln>
                  <a:noFill/>
                </a:ln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Побажання</a:t>
            </a:r>
            <a:r>
              <a:rPr kumimoji="0" lang="ru-RU" sz="3600" b="1" i="1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.</a:t>
            </a:r>
            <a:r>
              <a:rPr lang="ru-RU" sz="1600" dirty="0" smtClean="0">
                <a:latin typeface="Arial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3600" b="1" i="1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3600" b="1" i="1" u="none" strike="noStrike" cap="none" normalizeH="0" baseline="0" dirty="0" err="1" smtClean="0">
                <a:ln>
                  <a:noFill/>
                </a:ln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Компл</a:t>
            </a:r>
            <a:r>
              <a:rPr kumimoji="0" lang="uk-UA" sz="3600" b="1" i="1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і</a:t>
            </a:r>
            <a:r>
              <a:rPr kumimoji="0" lang="ru-RU" sz="3600" b="1" i="1" u="none" strike="noStrike" cap="none" normalizeH="0" baseline="0" dirty="0" err="1" smtClean="0">
                <a:ln>
                  <a:noFill/>
                </a:ln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менти</a:t>
            </a:r>
            <a:r>
              <a:rPr kumimoji="0" lang="ru-RU" sz="3600" b="1" i="1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» </a:t>
            </a:r>
            <a:endParaRPr kumimoji="0" lang="ru-RU" sz="44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err="1" smtClean="0"/>
              <a:t>Психогімнастика</a:t>
            </a:r>
            <a:r>
              <a:rPr lang="uk-UA" dirty="0" smtClean="0"/>
              <a:t> </a:t>
            </a:r>
            <a:endParaRPr lang="uk-UA" dirty="0"/>
          </a:p>
        </p:txBody>
      </p:sp>
      <p:pic>
        <p:nvPicPr>
          <p:cNvPr id="1026" name="Picture 2" descr="C:\Users\Гость\Desktop\атестація\рлнрл.png"/>
          <p:cNvPicPr>
            <a:picLocks noChangeAspect="1" noChangeArrowheads="1"/>
          </p:cNvPicPr>
          <p:nvPr/>
        </p:nvPicPr>
        <p:blipFill>
          <a:blip r:embed="rId2" cstate="print"/>
          <a:srcRect l="12577" t="13433"/>
          <a:stretch>
            <a:fillRect/>
          </a:stretch>
        </p:blipFill>
        <p:spPr bwMode="auto">
          <a:xfrm flipH="1">
            <a:off x="323528" y="1124744"/>
            <a:ext cx="4395499" cy="2448272"/>
          </a:xfrm>
          <a:prstGeom prst="rect">
            <a:avLst/>
          </a:prstGeom>
          <a:noFill/>
        </p:spPr>
      </p:pic>
      <p:pic>
        <p:nvPicPr>
          <p:cNvPr id="5" name="Picture 1" descr="C:\Users\Гость\Desktop\атестація\ядс6.pn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67744" y="3429000"/>
            <a:ext cx="4532921" cy="2548092"/>
          </a:xfrm>
          <a:prstGeom prst="rect">
            <a:avLst/>
          </a:prstGeom>
          <a:noFill/>
        </p:spPr>
      </p:pic>
      <p:pic>
        <p:nvPicPr>
          <p:cNvPr id="6" name="Picture 2" descr="C:\Users\Гость\Desktop\атестація\мимат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4048" y="1268760"/>
            <a:ext cx="3712412" cy="20882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428604"/>
            <a:ext cx="8229600" cy="796908"/>
          </a:xfrm>
        </p:spPr>
        <p:txBody>
          <a:bodyPr/>
          <a:lstStyle/>
          <a:p>
            <a:r>
              <a:rPr lang="ru-RU" b="1" dirty="0" err="1" smtClean="0">
                <a:solidFill>
                  <a:srgbClr val="C00000"/>
                </a:solidFill>
                <a:latin typeface="Courier New" pitchFamily="49" charset="0"/>
                <a:cs typeface="Courier New" pitchFamily="49" charset="0"/>
              </a:rPr>
              <a:t>Щоденн</a:t>
            </a:r>
            <a:r>
              <a:rPr lang="uk-UA" b="1" dirty="0" smtClean="0">
                <a:solidFill>
                  <a:srgbClr val="C00000"/>
                </a:solidFill>
                <a:latin typeface="Courier New" pitchFamily="49" charset="0"/>
                <a:cs typeface="Courier New" pitchFamily="49" charset="0"/>
              </a:rPr>
              <a:t>і 5</a:t>
            </a:r>
            <a:endParaRPr lang="ru-RU" b="1" dirty="0">
              <a:solidFill>
                <a:srgbClr val="C00000"/>
              </a:solidFill>
              <a:latin typeface="Courier New" pitchFamily="49" charset="0"/>
              <a:cs typeface="Courier New" pitchFamily="49" charset="0"/>
            </a:endParaRPr>
          </a:p>
        </p:txBody>
      </p:sp>
      <p:pic>
        <p:nvPicPr>
          <p:cNvPr id="6" name="Рисунок 5" descr="F:\ВЦ\IMG_20211025_102436.jpg"/>
          <p:cNvPicPr/>
          <p:nvPr/>
        </p:nvPicPr>
        <p:blipFill>
          <a:blip r:embed="rId3" cstate="print"/>
          <a:srcRect r="13554"/>
          <a:stretch>
            <a:fillRect/>
          </a:stretch>
        </p:blipFill>
        <p:spPr bwMode="auto">
          <a:xfrm>
            <a:off x="500034" y="3786190"/>
            <a:ext cx="3143272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F:\ВЦ\IMG_20211025_10252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1285860"/>
            <a:ext cx="4000528" cy="2000264"/>
          </a:xfrm>
          <a:prstGeom prst="rect">
            <a:avLst/>
          </a:prstGeom>
          <a:noFill/>
        </p:spPr>
      </p:pic>
      <p:pic>
        <p:nvPicPr>
          <p:cNvPr id="9" name="Рисунок 8" descr="F:\ВЦ\IMG_20211025_102658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43504" y="1285860"/>
            <a:ext cx="3429024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F:\ВЦ\IMG_20211025_102734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43570" y="3714752"/>
            <a:ext cx="2928958" cy="164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F:\ВАЙБ\IMG-aaf79c3b820329ddbe02779fcfbe979e-V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29058" y="3357562"/>
            <a:ext cx="1571636" cy="22213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827584" y="5949280"/>
            <a:ext cx="24342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dirty="0" smtClean="0"/>
              <a:t>«Читання для когось», </a:t>
            </a:r>
            <a:endParaRPr lang="uk-UA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1043608" y="3356992"/>
            <a:ext cx="19062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dirty="0" smtClean="0"/>
              <a:t>Читання для себе</a:t>
            </a:r>
            <a:endParaRPr lang="uk-UA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6084168" y="3284984"/>
            <a:ext cx="19688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dirty="0" smtClean="0"/>
              <a:t>Письмо для себе»</a:t>
            </a:r>
            <a:endParaRPr lang="uk-UA" dirty="0"/>
          </a:p>
        </p:txBody>
      </p:sp>
    </p:spTree>
  </p:cSld>
  <p:clrMapOvr>
    <a:masterClrMapping/>
  </p:clrMapOvr>
  <p:transition spd="slow">
    <p:dissolv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solidFill>
                  <a:srgbClr val="C00000"/>
                </a:solidFill>
                <a:latin typeface="Courier New" pitchFamily="49" charset="0"/>
                <a:cs typeface="Courier New" pitchFamily="49" charset="0"/>
              </a:rPr>
              <a:t>Щоденні 3</a:t>
            </a:r>
            <a:endParaRPr lang="ru-RU" b="1" dirty="0">
              <a:solidFill>
                <a:srgbClr val="C00000"/>
              </a:solidFill>
              <a:latin typeface="Courier New" pitchFamily="49" charset="0"/>
              <a:cs typeface="Courier New" pitchFamily="49" charset="0"/>
            </a:endParaRPr>
          </a:p>
        </p:txBody>
      </p:sp>
      <p:pic>
        <p:nvPicPr>
          <p:cNvPr id="5" name="Содержимое 3" descr="F:\ВЦ\IMG_20211025_103116.jpg"/>
          <p:cNvPicPr>
            <a:picLocks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928670"/>
            <a:ext cx="3857652" cy="1848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F:\ВЦ\IMG_20211025_10330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472" y="4286256"/>
            <a:ext cx="3477534" cy="19192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 descr="H:\picture\IMG_20210928_11355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4048" y="4005064"/>
            <a:ext cx="3283840" cy="1817842"/>
          </a:xfrm>
          <a:prstGeom prst="rect">
            <a:avLst/>
          </a:prstGeom>
          <a:noFill/>
        </p:spPr>
      </p:pic>
      <p:sp>
        <p:nvSpPr>
          <p:cNvPr id="11265" name="Rectangle 1"/>
          <p:cNvSpPr>
            <a:spLocks noChangeArrowheads="1"/>
          </p:cNvSpPr>
          <p:nvPr/>
        </p:nvSpPr>
        <p:spPr bwMode="auto">
          <a:xfrm>
            <a:off x="285720" y="2643182"/>
            <a:ext cx="464347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Виклади цифру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uk-UA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Мета:</a:t>
            </a: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сприяти запам</a:t>
            </a: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’</a:t>
            </a: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ятовуванню конфігурації вивченої цифри, розвивати конструкторські навички, формувати вміння працювати в парі.</a:t>
            </a:r>
            <a:r>
              <a:rPr lang="uk-UA" dirty="0" smtClean="0"/>
              <a:t>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Працюючи в групі вчаться спілкуватися, бути терплячими один до одного, співпереживати з невдачами товариша, частіше приходити на допомогу один одному.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11" name="Picture 2" descr="F:\ВАЙБ\IMG-45000ccf0ea2deaa28469e9178b4c4e2-V.jpg"/>
          <p:cNvPicPr>
            <a:picLocks noGrp="1" noChangeAspect="1" noChangeArrowheads="1"/>
          </p:cNvPicPr>
          <p:nvPr>
            <p:ph idx="1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29454" y="428604"/>
            <a:ext cx="2000264" cy="2827229"/>
          </a:xfrm>
          <a:prstGeom prst="rect">
            <a:avLst/>
          </a:prstGeom>
          <a:noFill/>
        </p:spPr>
      </p:pic>
      <p:pic>
        <p:nvPicPr>
          <p:cNvPr id="6" name="Рисунок 5" descr="F:\ВЦ\IMG_20211025_102952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857752" y="1928802"/>
            <a:ext cx="2643206" cy="1571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4572000" y="1124744"/>
            <a:ext cx="25807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smtClean="0"/>
              <a:t>Математика разом з другом </a:t>
            </a:r>
            <a:endParaRPr lang="uk-UA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5076056" y="3501008"/>
            <a:ext cx="24030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dirty="0" smtClean="0"/>
              <a:t>Математика письмово</a:t>
            </a:r>
            <a:endParaRPr lang="uk-UA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4860032" y="5949280"/>
            <a:ext cx="25905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dirty="0" smtClean="0"/>
              <a:t>Математика самостійно </a:t>
            </a:r>
            <a:endParaRPr lang="uk-UA" dirty="0"/>
          </a:p>
        </p:txBody>
      </p:sp>
    </p:spTree>
  </p:cSld>
  <p:clrMapOvr>
    <a:masterClrMapping/>
  </p:clrMapOvr>
  <p:transition spd="slow">
    <p:wipe dir="d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3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4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7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0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3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5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6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solidFill>
                  <a:srgbClr val="C00000"/>
                </a:solidFill>
                <a:latin typeface="Courier New" pitchFamily="49" charset="0"/>
                <a:cs typeface="Courier New" pitchFamily="49" charset="0"/>
              </a:rPr>
              <a:t>Я досліджую світ </a:t>
            </a:r>
            <a:endParaRPr lang="ru-RU" b="1" dirty="0">
              <a:solidFill>
                <a:srgbClr val="C00000"/>
              </a:solidFill>
              <a:latin typeface="Courier New" pitchFamily="49" charset="0"/>
              <a:cs typeface="Courier New" pitchFamily="49" charset="0"/>
            </a:endParaRPr>
          </a:p>
        </p:txBody>
      </p:sp>
      <p:pic>
        <p:nvPicPr>
          <p:cNvPr id="1026" name="Picture 2" descr="F:\Школьні фото\IMG_20211004_103252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1071546"/>
            <a:ext cx="4429156" cy="2214578"/>
          </a:xfrm>
          <a:prstGeom prst="rect">
            <a:avLst/>
          </a:prstGeom>
          <a:noFill/>
        </p:spPr>
      </p:pic>
      <p:pic>
        <p:nvPicPr>
          <p:cNvPr id="4" name="Рисунок 1"/>
          <p:cNvPicPr>
            <a:picLocks noChangeAspect="1" noChangeArrowheads="1"/>
          </p:cNvPicPr>
          <p:nvPr/>
        </p:nvPicPr>
        <p:blipFill>
          <a:blip r:embed="rId4" cstate="print"/>
          <a:srcRect l="30658" r="12782"/>
          <a:stretch>
            <a:fillRect/>
          </a:stretch>
        </p:blipFill>
        <p:spPr bwMode="auto">
          <a:xfrm flipH="1">
            <a:off x="3786182" y="3571876"/>
            <a:ext cx="1895266" cy="2928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ustomShape 2"/>
          <p:cNvSpPr>
            <a:spLocks noChangeArrowheads="1"/>
          </p:cNvSpPr>
          <p:nvPr/>
        </p:nvSpPr>
        <p:spPr bwMode="auto">
          <a:xfrm rot="1463734">
            <a:off x="4304520" y="912984"/>
            <a:ext cx="2951163" cy="2801937"/>
          </a:xfrm>
          <a:prstGeom prst="cloudCallout">
            <a:avLst>
              <a:gd name="adj1" fmla="val -20833"/>
              <a:gd name="adj2" fmla="val 62500"/>
            </a:avLst>
          </a:prstGeom>
          <a:solidFill>
            <a:srgbClr val="FFFFFF"/>
          </a:solidFill>
          <a:ln w="25560">
            <a:solidFill>
              <a:srgbClr val="4BACC6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7" name="Рисунок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-10140172" flipH="1" flipV="1">
            <a:off x="5238327" y="1686774"/>
            <a:ext cx="1315298" cy="112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264" y="571480"/>
            <a:ext cx="2704898" cy="2704898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5121" name="Picture 1" descr="C:\Documents and Settings\Пользователь\Рабочий стол\Новая папка (7)\Флешка 7 июня\ШКОЛА\IMG_20191104_13571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643570" y="3857628"/>
            <a:ext cx="3286148" cy="1643074"/>
          </a:xfrm>
          <a:prstGeom prst="rect">
            <a:avLst/>
          </a:prstGeom>
          <a:noFill/>
        </p:spPr>
      </p:pic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214282" y="3357562"/>
            <a:ext cx="3714776" cy="289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400" b="1" i="0" u="none" strike="noStrike" cap="none" normalizeH="0" baseline="0" dirty="0" smtClean="0">
                <a:ln>
                  <a:noFill/>
                </a:ln>
                <a:solidFill>
                  <a:srgbClr val="0033CC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Трикутники     здоров'я</a:t>
            </a:r>
            <a:r>
              <a:rPr kumimoji="0" lang="uk-UA" sz="1400" b="1" i="0" u="none" strike="noStrike" cap="none" normalizeH="0" dirty="0" smtClean="0">
                <a:ln>
                  <a:noFill/>
                </a:ln>
                <a:solidFill>
                  <a:srgbClr val="0033CC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.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0033CC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4492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Діти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—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природжені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конструктори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дослідники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винахідники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Ці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закладені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природою задатки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найшвидше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реаліз</a:t>
            </a:r>
            <a:r>
              <a:rPr kumimoji="0" lang="uk-UA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ову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ються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й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удосконалюються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під час р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обот</a:t>
            </a: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конструктором LEGO</a:t>
            </a: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який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створю</a:t>
            </a: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є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поживний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ґрунт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для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гри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навчання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творчості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фантазії</a:t>
            </a: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розвиває критичне мислення, розвивати власний стиль виконання завдання, дозволяє молодшим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школярам </a:t>
            </a: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втілити багато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важливих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ідей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розвинути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необхідні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в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подальшому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житті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навички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Відбувається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знайомство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навколишнім</a:t>
            </a: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світом.</a:t>
            </a:r>
            <a:endParaRPr kumimoji="0" lang="uk-UA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wipe dir="u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1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solidFill>
                  <a:srgbClr val="C00000"/>
                </a:solidFill>
                <a:latin typeface="Courier New" pitchFamily="49" charset="0"/>
                <a:cs typeface="Courier New" pitchFamily="49" charset="0"/>
              </a:rPr>
              <a:t>Математика</a:t>
            </a:r>
            <a:r>
              <a:rPr lang="uk-UA" dirty="0" smtClean="0"/>
              <a:t> </a:t>
            </a:r>
            <a:endParaRPr lang="ru-RU" dirty="0"/>
          </a:p>
        </p:txBody>
      </p:sp>
      <p:pic>
        <p:nvPicPr>
          <p:cNvPr id="2050" name="Picture 2" descr="F:\Школа\IMG_20211006_094451.jpg"/>
          <p:cNvPicPr>
            <a:picLocks noChangeAspect="1" noChangeArrowheads="1"/>
          </p:cNvPicPr>
          <p:nvPr/>
        </p:nvPicPr>
        <p:blipFill>
          <a:blip r:embed="rId3" cstate="print"/>
          <a:srcRect b="14706"/>
          <a:stretch>
            <a:fillRect/>
          </a:stretch>
        </p:blipFill>
        <p:spPr bwMode="auto">
          <a:xfrm>
            <a:off x="428596" y="1285860"/>
            <a:ext cx="2357454" cy="4143404"/>
          </a:xfrm>
          <a:prstGeom prst="rect">
            <a:avLst/>
          </a:prstGeom>
          <a:noFill/>
        </p:spPr>
      </p:pic>
      <p:pic>
        <p:nvPicPr>
          <p:cNvPr id="2051" name="Picture 3" descr="F:\Школа\IMG_20211006_094804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 l="20974" t="10487" b="14006"/>
          <a:stretch>
            <a:fillRect/>
          </a:stretch>
        </p:blipFill>
        <p:spPr bwMode="auto">
          <a:xfrm>
            <a:off x="6786578" y="1000108"/>
            <a:ext cx="1949565" cy="3725524"/>
          </a:xfrm>
          <a:prstGeom prst="rect">
            <a:avLst/>
          </a:prstGeom>
          <a:noFill/>
        </p:spPr>
      </p:pic>
      <p:pic>
        <p:nvPicPr>
          <p:cNvPr id="2053" name="Picture 5" descr="H:\Школьні фото\IMG_20211004_10323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28926" y="928670"/>
            <a:ext cx="3643338" cy="1821669"/>
          </a:xfrm>
          <a:prstGeom prst="rect">
            <a:avLst/>
          </a:prstGeom>
          <a:noFill/>
        </p:spPr>
      </p:pic>
      <p:pic>
        <p:nvPicPr>
          <p:cNvPr id="8" name="Picture 4" descr="E:\ДОКУМЕНТАЦИЯ\ПРЕЗЕНТАЦІЇ\шаблоны\анимация\Школа\КАНЦТОВАР\post-44042-1361033324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3571868" y="4500570"/>
            <a:ext cx="2357454" cy="1728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286116" y="2786058"/>
            <a:ext cx="31432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i="1" dirty="0" smtClean="0">
                <a:solidFill>
                  <a:srgbClr val="0033CC"/>
                </a:solidFill>
                <a:latin typeface="Courier New" pitchFamily="49" charset="0"/>
                <a:cs typeface="Courier New" pitchFamily="49" charset="0"/>
              </a:rPr>
              <a:t>Склада</a:t>
            </a:r>
            <a:r>
              <a:rPr lang="uk-UA" sz="3600" b="1" i="1" dirty="0" err="1" smtClean="0">
                <a:solidFill>
                  <a:srgbClr val="0033CC"/>
                </a:solidFill>
                <a:latin typeface="Courier New" pitchFamily="49" charset="0"/>
                <a:cs typeface="Courier New" pitchFamily="49" charset="0"/>
              </a:rPr>
              <a:t>ємо</a:t>
            </a:r>
            <a:r>
              <a:rPr lang="uk-UA" sz="3600" b="1" i="1" dirty="0" smtClean="0">
                <a:solidFill>
                  <a:srgbClr val="0033CC"/>
                </a:solidFill>
                <a:latin typeface="Courier New" pitchFamily="49" charset="0"/>
                <a:cs typeface="Courier New" pitchFamily="49" charset="0"/>
              </a:rPr>
              <a:t> “</a:t>
            </a:r>
            <a:r>
              <a:rPr lang="ru-RU" sz="3600" dirty="0" smtClean="0">
                <a:ln>
                  <a:solidFill>
                    <a:srgbClr val="0033CC"/>
                  </a:solidFill>
                </a:ln>
                <a:solidFill>
                  <a:srgbClr val="0033CC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LEGO</a:t>
            </a:r>
            <a:r>
              <a:rPr lang="uk-UA" sz="3600" b="1" i="1" dirty="0" smtClean="0">
                <a:solidFill>
                  <a:srgbClr val="0033CC"/>
                </a:solidFill>
                <a:latin typeface="Courier New" pitchFamily="49" charset="0"/>
                <a:cs typeface="Courier New" pitchFamily="49" charset="0"/>
              </a:rPr>
              <a:t>”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14282" y="5357826"/>
            <a:ext cx="27146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i="1" dirty="0" smtClean="0">
                <a:solidFill>
                  <a:srgbClr val="C00000"/>
                </a:solidFill>
                <a:latin typeface="Courier New" pitchFamily="49" charset="0"/>
                <a:cs typeface="Courier New" pitchFamily="49" charset="0"/>
              </a:rPr>
              <a:t>Подорожуємо в казку</a:t>
            </a:r>
          </a:p>
        </p:txBody>
      </p:sp>
    </p:spTree>
  </p:cSld>
  <p:clrMapOvr>
    <a:masterClrMapping/>
  </p:clrMapOvr>
  <p:transition spd="slow">
    <p:wip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solidFill>
                  <a:srgbClr val="C00000"/>
                </a:solidFill>
                <a:latin typeface="Courier New" pitchFamily="49" charset="0"/>
                <a:cs typeface="Courier New" pitchFamily="49" charset="0"/>
              </a:rPr>
              <a:t>Навчання грамоти</a:t>
            </a:r>
            <a:endParaRPr lang="ru-RU" b="1" dirty="0">
              <a:solidFill>
                <a:srgbClr val="C00000"/>
              </a:solidFill>
              <a:latin typeface="Courier New" pitchFamily="49" charset="0"/>
              <a:cs typeface="Courier New" pitchFamily="49" charset="0"/>
            </a:endParaRPr>
          </a:p>
        </p:txBody>
      </p:sp>
      <p:pic>
        <p:nvPicPr>
          <p:cNvPr id="4098" name="Picture 2" descr="F:\picture\IMG_20210928_09010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928670"/>
            <a:ext cx="2428892" cy="1214446"/>
          </a:xfrm>
          <a:prstGeom prst="rect">
            <a:avLst/>
          </a:prstGeom>
          <a:noFill/>
        </p:spPr>
      </p:pic>
      <p:pic>
        <p:nvPicPr>
          <p:cNvPr id="4099" name="Picture 3" descr="F:\picture\IMG_20210928_09271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2976" y="4500570"/>
            <a:ext cx="3357586" cy="1678793"/>
          </a:xfrm>
          <a:prstGeom prst="rect">
            <a:avLst/>
          </a:prstGeom>
          <a:noFill/>
        </p:spPr>
      </p:pic>
      <p:pic>
        <p:nvPicPr>
          <p:cNvPr id="6" name="Рисунок 5" descr="F:\picture\IMG_20210928_115737.jpg"/>
          <p:cNvPicPr/>
          <p:nvPr/>
        </p:nvPicPr>
        <p:blipFill>
          <a:blip r:embed="rId5" cstate="print"/>
          <a:srcRect l="22926" r="17402"/>
          <a:stretch>
            <a:fillRect/>
          </a:stretch>
        </p:blipFill>
        <p:spPr bwMode="auto">
          <a:xfrm>
            <a:off x="4857752" y="4357694"/>
            <a:ext cx="2214578" cy="155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F:\picture\IMG_20210928_090044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72264" y="928670"/>
            <a:ext cx="2287477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F:\picture\IMG_20210928_085640.jpg"/>
          <p:cNvPicPr/>
          <p:nvPr/>
        </p:nvPicPr>
        <p:blipFill>
          <a:blip r:embed="rId7" cstate="print"/>
          <a:srcRect l="17955" r="36323"/>
          <a:stretch>
            <a:fillRect/>
          </a:stretch>
        </p:blipFill>
        <p:spPr bwMode="auto">
          <a:xfrm>
            <a:off x="7429520" y="2786058"/>
            <a:ext cx="1285884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F:\picture\IMG_20210928_090014.jpg"/>
          <p:cNvPicPr/>
          <p:nvPr/>
        </p:nvPicPr>
        <p:blipFill>
          <a:blip r:embed="rId8" cstate="print"/>
          <a:srcRect l="19569" r="44821"/>
          <a:stretch>
            <a:fillRect/>
          </a:stretch>
        </p:blipFill>
        <p:spPr bwMode="auto">
          <a:xfrm>
            <a:off x="357158" y="2928934"/>
            <a:ext cx="1071570" cy="1414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F:\picture\IMG_20210928_084018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929058" y="2786058"/>
            <a:ext cx="2928958" cy="142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F:\Школьні фото\IMG_20211001_095152.jpg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428992" y="928670"/>
            <a:ext cx="2731301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 descr="Похожее изображение"/>
          <p:cNvPicPr>
            <a:picLocks noChangeAspect="1" noChangeArrowheads="1"/>
          </p:cNvPicPr>
          <p:nvPr/>
        </p:nvPicPr>
        <p:blipFill>
          <a:blip r:embed="rId11" r:link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0298" y="2571744"/>
            <a:ext cx="1201155" cy="1147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Заголовок 1"/>
          <p:cNvSpPr txBox="1">
            <a:spLocks/>
          </p:cNvSpPr>
          <p:nvPr/>
        </p:nvSpPr>
        <p:spPr>
          <a:xfrm>
            <a:off x="214282" y="2143116"/>
            <a:ext cx="3214710" cy="652827"/>
          </a:xfrm>
          <a:prstGeom prst="rect">
            <a:avLst/>
          </a:prstGeom>
        </p:spPr>
        <p:txBody>
          <a:bodyPr>
            <a:normAutofit fontScale="52500" lnSpcReduction="20000"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urier New" pitchFamily="49" charset="0"/>
                <a:ea typeface="+mj-ea"/>
                <a:cs typeface="Courier New" pitchFamily="49" charset="0"/>
              </a:rPr>
              <a:t>Гра «Букви розгубилися»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ourier New" pitchFamily="49" charset="0"/>
              <a:ea typeface="+mj-ea"/>
              <a:cs typeface="Courier New" pitchFamily="49" charset="0"/>
            </a:endParaRPr>
          </a:p>
        </p:txBody>
      </p:sp>
      <p:sp>
        <p:nvSpPr>
          <p:cNvPr id="16" name="Заголовок 1"/>
          <p:cNvSpPr txBox="1">
            <a:spLocks/>
          </p:cNvSpPr>
          <p:nvPr/>
        </p:nvSpPr>
        <p:spPr>
          <a:xfrm>
            <a:off x="4286248" y="5857892"/>
            <a:ext cx="3480723" cy="515456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urier New" pitchFamily="49" charset="0"/>
                <a:ea typeface="+mj-ea"/>
                <a:cs typeface="Courier New" pitchFamily="49" charset="0"/>
              </a:rPr>
              <a:t>Рольова гра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ourier New" pitchFamily="49" charset="0"/>
              <a:ea typeface="+mj-ea"/>
              <a:cs typeface="Courier New" pitchFamily="49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071538" y="3500438"/>
            <a:ext cx="307183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400" b="1" dirty="0" smtClean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Мій настрій </a:t>
            </a:r>
            <a:endParaRPr lang="ru-RU" sz="2400" b="1" dirty="0">
              <a:solidFill>
                <a:srgbClr val="0000FF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18" name="TextBox 1"/>
          <p:cNvSpPr txBox="1"/>
          <p:nvPr/>
        </p:nvSpPr>
        <p:spPr>
          <a:xfrm>
            <a:off x="3143240" y="2143116"/>
            <a:ext cx="35454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800" b="1" i="1" dirty="0" smtClean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Складаємо </a:t>
            </a:r>
            <a:r>
              <a:rPr lang="uk-UA" sz="2800" b="1" i="1" dirty="0" err="1" smtClean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пазли</a:t>
            </a:r>
            <a:endParaRPr lang="ru-RU" sz="2800" b="1" i="1" dirty="0">
              <a:solidFill>
                <a:srgbClr val="0000FF"/>
              </a:solidFill>
              <a:latin typeface="Courier New" pitchFamily="49" charset="0"/>
              <a:cs typeface="Courier New" pitchFamily="49" charset="0"/>
            </a:endParaRPr>
          </a:p>
        </p:txBody>
      </p:sp>
    </p:spTree>
  </p:cSld>
  <p:clrMapOvr>
    <a:masterClrMapping/>
  </p:clrMapOvr>
  <p:transition spd="slow">
    <p:wipe dir="d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Гра «істинне-хибне»</a:t>
            </a:r>
            <a:endParaRPr lang="uk-UA" dirty="0"/>
          </a:p>
        </p:txBody>
      </p:sp>
      <p:pic>
        <p:nvPicPr>
          <p:cNvPr id="4" name="Содержимое 3" descr="H:\Новая папка (2)\IMG_20191115_130208.jpg"/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="" xmlns:wpc="http://schemas.microsoft.com/office/word/2010/wordprocessingCanvas" xmlns:cx="http://schemas.microsoft.com/office/drawing/2014/chartex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 t="21853" b="25033"/>
          <a:stretch/>
        </p:blipFill>
        <p:spPr bwMode="auto">
          <a:xfrm>
            <a:off x="899592" y="1412776"/>
            <a:ext cx="2952328" cy="273630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="" xmlns:wpc="http://schemas.microsoft.com/office/word/2010/wordprocessingCanvas" xmlns:cx="http://schemas.microsoft.com/office/drawing/2014/chartex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/>
            </a:ext>
          </a:extLst>
        </p:spPr>
      </p:pic>
      <p:pic>
        <p:nvPicPr>
          <p:cNvPr id="5" name="Рисунок 4" descr="H:\Новая папка (2)\IMG_20191115_130135.jpg"/>
          <p:cNvPicPr/>
          <p:nvPr/>
        </p:nvPicPr>
        <p:blipFill>
          <a:blip r:embed="rId3" cstate="print">
            <a:extLst>
              <a:ext uri="{28A0092B-C50C-407E-A947-70E740481C1C}">
                <a14:useLocalDpi xmlns="" xmlns:wpc="http://schemas.microsoft.com/office/word/2010/wordprocessingCanvas" xmlns:cx="http://schemas.microsoft.com/office/drawing/2014/chartex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916832"/>
            <a:ext cx="3199073" cy="206701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H:\Новая папка (2)\IMG_20191115_130225.jpg"/>
          <p:cNvPicPr/>
          <p:nvPr/>
        </p:nvPicPr>
        <p:blipFill>
          <a:blip r:embed="rId4" cstate="print">
            <a:extLst>
              <a:ext uri="{28A0092B-C50C-407E-A947-70E740481C1C}">
                <a14:useLocalDpi xmlns="" xmlns:wpc="http://schemas.microsoft.com/office/word/2010/wordprocessingCanvas" xmlns:cx="http://schemas.microsoft.com/office/drawing/2014/chartex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2627784" y="4293096"/>
            <a:ext cx="3497992" cy="18207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solidFill>
                  <a:srgbClr val="C00000"/>
                </a:solidFill>
                <a:latin typeface="Courier New" pitchFamily="49" charset="0"/>
                <a:cs typeface="Courier New" pitchFamily="49" charset="0"/>
              </a:rPr>
              <a:t>Мистецтво</a:t>
            </a:r>
            <a:r>
              <a:rPr lang="uk-UA" b="1" dirty="0" smtClean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 </a:t>
            </a:r>
            <a:endParaRPr lang="ru-RU" b="1" dirty="0">
              <a:solidFill>
                <a:srgbClr val="0000FF"/>
              </a:solidFill>
              <a:latin typeface="Courier New" pitchFamily="49" charset="0"/>
              <a:cs typeface="Courier New" pitchFamily="49" charset="0"/>
            </a:endParaRPr>
          </a:p>
        </p:txBody>
      </p:sp>
      <p:pic>
        <p:nvPicPr>
          <p:cNvPr id="4098" name="Picture 2" descr="H:\picture\IMG_20210928_115423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 l="22156" r="23037"/>
          <a:stretch>
            <a:fillRect/>
          </a:stretch>
        </p:blipFill>
        <p:spPr bwMode="auto">
          <a:xfrm>
            <a:off x="500034" y="1285860"/>
            <a:ext cx="2731135" cy="2491581"/>
          </a:xfrm>
          <a:prstGeom prst="rect">
            <a:avLst/>
          </a:prstGeom>
          <a:noFill/>
        </p:spPr>
      </p:pic>
      <p:pic>
        <p:nvPicPr>
          <p:cNvPr id="4" name="Рисунок 3" descr="F:\нимашки\000e48336294.pn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14612" y="1428736"/>
            <a:ext cx="2736304" cy="2619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5286380" y="3143248"/>
            <a:ext cx="35719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800" b="1" dirty="0" smtClean="0">
                <a:solidFill>
                  <a:srgbClr val="C00000"/>
                </a:solidFill>
                <a:latin typeface="Courier New" pitchFamily="49" charset="0"/>
                <a:cs typeface="Courier New" pitchFamily="49" charset="0"/>
              </a:rPr>
              <a:t>Співаємо</a:t>
            </a:r>
            <a:endParaRPr lang="ru-RU" sz="4800" b="1" dirty="0">
              <a:solidFill>
                <a:srgbClr val="C00000"/>
              </a:solidFill>
              <a:latin typeface="Courier New" pitchFamily="49" charset="0"/>
              <a:cs typeface="Courier New" pitchFamily="49" charset="0"/>
            </a:endParaRPr>
          </a:p>
        </p:txBody>
      </p:sp>
      <p:pic>
        <p:nvPicPr>
          <p:cNvPr id="7" name="Рисунок 6" descr="H:\фотки\IMG_20211011_114358.jpg"/>
          <p:cNvPicPr/>
          <p:nvPr/>
        </p:nvPicPr>
        <p:blipFill>
          <a:blip r:embed="rId6" cstate="print"/>
          <a:srcRect l="10264" r="14356"/>
          <a:stretch>
            <a:fillRect/>
          </a:stretch>
        </p:blipFill>
        <p:spPr bwMode="auto">
          <a:xfrm>
            <a:off x="785786" y="4143380"/>
            <a:ext cx="3119428" cy="2114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H:\фотки\IMG_20211011_113907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00628" y="1428736"/>
            <a:ext cx="3578715" cy="179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H:\фотки\IMG_20211012_125623.jpg"/>
          <p:cNvPicPr/>
          <p:nvPr/>
        </p:nvPicPr>
        <p:blipFill>
          <a:blip r:embed="rId8" cstate="print"/>
          <a:srcRect l="13793" r="7942"/>
          <a:stretch>
            <a:fillRect/>
          </a:stretch>
        </p:blipFill>
        <p:spPr bwMode="auto">
          <a:xfrm>
            <a:off x="4788024" y="3933056"/>
            <a:ext cx="3076564" cy="2185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074" name="Object 2"/>
          <p:cNvGraphicFramePr>
            <a:graphicFrameLocks noChangeAspect="1"/>
          </p:cNvGraphicFramePr>
          <p:nvPr/>
        </p:nvGraphicFramePr>
        <p:xfrm>
          <a:off x="3011488" y="5300663"/>
          <a:ext cx="2762250" cy="647700"/>
        </p:xfrm>
        <a:graphic>
          <a:graphicData uri="http://schemas.openxmlformats.org/presentationml/2006/ole">
            <p:oleObj spid="_x0000_s3074" name="Об’єкт оболонки Пакувальника" showAsIcon="1" r:id="rId9" imgW="1877040" imgH="439560" progId="Package">
              <p:embed/>
            </p:oleObj>
          </a:graphicData>
        </a:graphic>
      </p:graphicFrame>
    </p:spTree>
  </p:cSld>
  <p:clrMapOvr>
    <a:masterClrMapping/>
  </p:clrMapOvr>
  <p:transition spd="slow">
    <p:wedge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9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9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9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4000" b="1" dirty="0" smtClean="0">
                <a:solidFill>
                  <a:srgbClr val="C00000"/>
                </a:solidFill>
                <a:latin typeface="Courier New" pitchFamily="49" charset="0"/>
                <a:cs typeface="Courier New" pitchFamily="49" charset="0"/>
              </a:rPr>
              <a:t>Дизайн і технології </a:t>
            </a:r>
            <a:endParaRPr lang="ru-RU" sz="4000" b="1" dirty="0">
              <a:solidFill>
                <a:srgbClr val="C00000"/>
              </a:solidFill>
              <a:latin typeface="Courier New" pitchFamily="49" charset="0"/>
              <a:cs typeface="Courier New" pitchFamily="49" charset="0"/>
            </a:endParaRPr>
          </a:p>
        </p:txBody>
      </p:sp>
      <p:pic>
        <p:nvPicPr>
          <p:cNvPr id="4" name="Содержимое 3" descr="F:\Школьні фото\IMG_20211001_113717.jpg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1142984"/>
            <a:ext cx="4357718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86380" y="1142984"/>
            <a:ext cx="3500462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35" y="4143380"/>
            <a:ext cx="3071834" cy="1500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F:\Школа\IMG_20211006_14064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11960" y="4329100"/>
            <a:ext cx="3214140" cy="1607070"/>
          </a:xfrm>
          <a:prstGeom prst="rect">
            <a:avLst/>
          </a:prstGeom>
          <a:noFill/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5857884" y="3429000"/>
            <a:ext cx="2786082" cy="2089561"/>
          </a:xfrm>
          <a:prstGeom prst="rect">
            <a:avLst/>
          </a:prstGeom>
        </p:spPr>
      </p:pic>
      <p:sp>
        <p:nvSpPr>
          <p:cNvPr id="9" name="TextBox 1"/>
          <p:cNvSpPr txBox="1"/>
          <p:nvPr/>
        </p:nvSpPr>
        <p:spPr>
          <a:xfrm>
            <a:off x="642910" y="3357562"/>
            <a:ext cx="634019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4000" b="1" dirty="0" smtClean="0">
                <a:solidFill>
                  <a:srgbClr val="C00000"/>
                </a:solidFill>
                <a:latin typeface="Courier New" pitchFamily="49" charset="0"/>
                <a:cs typeface="Courier New" pitchFamily="49" charset="0"/>
              </a:rPr>
              <a:t>Займаємося творчістю</a:t>
            </a:r>
            <a:endParaRPr lang="ru-RU" sz="4000" b="1" dirty="0">
              <a:solidFill>
                <a:srgbClr val="C00000"/>
              </a:solidFill>
              <a:latin typeface="Courier New" pitchFamily="49" charset="0"/>
              <a:cs typeface="Courier New" pitchFamily="49" charset="0"/>
            </a:endParaRPr>
          </a:p>
        </p:txBody>
      </p:sp>
    </p:spTree>
  </p:cSld>
  <p:clrMapOvr>
    <a:masterClrMapping/>
  </p:clrMapOvr>
  <p:transition spd="slow">
    <p:dissolv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uk-UA" dirty="0" smtClean="0"/>
              <a:t>Методичний паспорт</a:t>
            </a:r>
            <a:endParaRPr lang="uk-UA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980728"/>
            <a:ext cx="8229600" cy="5328592"/>
          </a:xfrm>
        </p:spPr>
        <p:txBody>
          <a:bodyPr/>
          <a:lstStyle/>
          <a:p>
            <a:r>
              <a:rPr lang="uk-UA" sz="2800" b="1" dirty="0" smtClean="0">
                <a:solidFill>
                  <a:srgbClr val="FF0000"/>
                </a:solidFill>
              </a:rPr>
              <a:t>Посада – </a:t>
            </a:r>
            <a:r>
              <a:rPr lang="uk-UA" sz="2400" b="1" dirty="0" smtClean="0"/>
              <a:t>вчитель початкових  класів</a:t>
            </a:r>
            <a:endParaRPr lang="uk-UA" sz="2800" b="1" dirty="0" smtClean="0"/>
          </a:p>
          <a:p>
            <a:r>
              <a:rPr lang="uk-UA" sz="2800" b="1" dirty="0" smtClean="0">
                <a:solidFill>
                  <a:srgbClr val="FF0000"/>
                </a:solidFill>
              </a:rPr>
              <a:t>Освіта - </a:t>
            </a:r>
            <a:r>
              <a:rPr lang="uk-UA" sz="2400" b="1" dirty="0" smtClean="0"/>
              <a:t>вища</a:t>
            </a:r>
            <a:endParaRPr lang="uk-UA" sz="2800" b="1" dirty="0" smtClean="0"/>
          </a:p>
          <a:p>
            <a:r>
              <a:rPr lang="uk-UA" sz="2800" b="1" dirty="0" smtClean="0">
                <a:solidFill>
                  <a:srgbClr val="FF0000"/>
                </a:solidFill>
              </a:rPr>
              <a:t>ВНЗ – </a:t>
            </a:r>
            <a:r>
              <a:rPr lang="uk-UA" sz="2400" b="1" dirty="0" smtClean="0"/>
              <a:t>Миколаївський державний педагогічний інститут</a:t>
            </a:r>
            <a:endParaRPr lang="uk-UA" sz="2800" b="1" dirty="0" smtClean="0"/>
          </a:p>
          <a:p>
            <a:r>
              <a:rPr lang="uk-UA" sz="2800" b="1" dirty="0" smtClean="0">
                <a:solidFill>
                  <a:srgbClr val="FF0000"/>
                </a:solidFill>
              </a:rPr>
              <a:t>Дата закінчення - </a:t>
            </a:r>
            <a:r>
              <a:rPr lang="uk-UA" sz="2400" b="1" dirty="0" smtClean="0"/>
              <a:t>1996</a:t>
            </a:r>
            <a:endParaRPr lang="uk-UA" sz="2800" b="1" dirty="0" smtClean="0"/>
          </a:p>
          <a:p>
            <a:r>
              <a:rPr lang="uk-UA" sz="2800" b="1" dirty="0" smtClean="0">
                <a:solidFill>
                  <a:srgbClr val="FF0000"/>
                </a:solidFill>
              </a:rPr>
              <a:t>Спеціальність – </a:t>
            </a:r>
            <a:r>
              <a:rPr lang="uk-UA" sz="2400" b="1" dirty="0" smtClean="0"/>
              <a:t>початкове навчання </a:t>
            </a:r>
            <a:endParaRPr lang="uk-UA" sz="2800" b="1" dirty="0" smtClean="0"/>
          </a:p>
          <a:p>
            <a:r>
              <a:rPr lang="uk-UA" sz="2800" b="1" dirty="0" smtClean="0">
                <a:solidFill>
                  <a:srgbClr val="FF0000"/>
                </a:solidFill>
              </a:rPr>
              <a:t>Кваліфікація – </a:t>
            </a:r>
            <a:r>
              <a:rPr lang="uk-UA" sz="2400" b="1" dirty="0" smtClean="0"/>
              <a:t>учитель початкових класів</a:t>
            </a:r>
            <a:endParaRPr lang="uk-UA" sz="2800" b="1" dirty="0" smtClean="0"/>
          </a:p>
          <a:p>
            <a:r>
              <a:rPr lang="uk-UA" sz="2800" b="1" dirty="0" smtClean="0">
                <a:solidFill>
                  <a:srgbClr val="FF0000"/>
                </a:solidFill>
              </a:rPr>
              <a:t>Місце роботи – </a:t>
            </a:r>
            <a:r>
              <a:rPr lang="uk-UA" sz="2400" b="1" dirty="0" err="1" smtClean="0"/>
              <a:t>Калинівська</a:t>
            </a:r>
            <a:r>
              <a:rPr lang="uk-UA" sz="2400" b="1" dirty="0" smtClean="0"/>
              <a:t> гімназія </a:t>
            </a:r>
            <a:endParaRPr lang="uk-UA" sz="2800" b="1" dirty="0" smtClean="0"/>
          </a:p>
          <a:p>
            <a:r>
              <a:rPr lang="uk-UA" sz="2800" b="1" dirty="0" smtClean="0">
                <a:solidFill>
                  <a:srgbClr val="FF0000"/>
                </a:solidFill>
              </a:rPr>
              <a:t>Педагогічний стаж </a:t>
            </a:r>
            <a:r>
              <a:rPr lang="uk-UA" sz="2800" b="1" smtClean="0">
                <a:solidFill>
                  <a:srgbClr val="FF0000"/>
                </a:solidFill>
              </a:rPr>
              <a:t>– </a:t>
            </a:r>
            <a:r>
              <a:rPr lang="uk-UA" sz="2400" b="1" smtClean="0"/>
              <a:t>36 </a:t>
            </a:r>
            <a:r>
              <a:rPr lang="uk-UA" sz="2400" b="1" dirty="0" smtClean="0"/>
              <a:t>років</a:t>
            </a:r>
            <a:endParaRPr lang="uk-UA" sz="2800" b="1" dirty="0" smtClean="0"/>
          </a:p>
          <a:p>
            <a:endParaRPr lang="uk-UA" dirty="0"/>
          </a:p>
        </p:txBody>
      </p:sp>
      <p:pic>
        <p:nvPicPr>
          <p:cNvPr id="6" name="Рисунок 5"/>
          <p:cNvPicPr/>
          <p:nvPr/>
        </p:nvPicPr>
        <p:blipFill>
          <a:blip r:embed="rId2" cstate="print"/>
          <a:srcRect l="2009" t="2892" r="4518" b="5810"/>
          <a:stretch>
            <a:fillRect/>
          </a:stretch>
        </p:blipFill>
        <p:spPr bwMode="auto">
          <a:xfrm>
            <a:off x="5297404" y="4581129"/>
            <a:ext cx="2154916" cy="167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Інженерний тиждень</a:t>
            </a:r>
            <a:endParaRPr lang="uk-UA" dirty="0"/>
          </a:p>
        </p:txBody>
      </p:sp>
      <p:pic>
        <p:nvPicPr>
          <p:cNvPr id="4098" name="Picture 2" descr="C:\Users\Гость\Desktop\атестація\Інженерний тиждень\IMG_20210211_10402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268760"/>
            <a:ext cx="3687018" cy="1843509"/>
          </a:xfrm>
          <a:prstGeom prst="rect">
            <a:avLst/>
          </a:prstGeom>
          <a:noFill/>
        </p:spPr>
      </p:pic>
      <p:pic>
        <p:nvPicPr>
          <p:cNvPr id="4103" name="Picture 7" descr="C:\Users\Гость\Desktop\атестація\Інженерний тиждень\IMG_20210211_1054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79712" y="3501008"/>
            <a:ext cx="5040560" cy="2520280"/>
          </a:xfrm>
          <a:prstGeom prst="rect">
            <a:avLst/>
          </a:prstGeom>
          <a:noFill/>
        </p:spPr>
      </p:pic>
      <p:pic>
        <p:nvPicPr>
          <p:cNvPr id="4104" name="Picture 8" descr="C:\Users\Гость\Desktop\атестація\Інженерний тиждень\IMG_20210211_10485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1340768"/>
            <a:ext cx="3653584" cy="18267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642918"/>
            <a:ext cx="8229600" cy="1143000"/>
          </a:xfrm>
        </p:spPr>
        <p:txBody>
          <a:bodyPr>
            <a:noAutofit/>
          </a:bodyPr>
          <a:lstStyle/>
          <a:p>
            <a:pPr algn="just"/>
            <a:r>
              <a:rPr lang="uk-UA" sz="3200" dirty="0" smtClean="0"/>
              <a:t>Театралізована діяльність (інсценізація казок).</a:t>
            </a:r>
            <a:endParaRPr lang="ru-RU" sz="3200" dirty="0"/>
          </a:p>
        </p:txBody>
      </p:sp>
      <p:pic>
        <p:nvPicPr>
          <p:cNvPr id="2052" name="Picture 4" descr="D:\108_FUJI\Телефон\IMG_20210129_0935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3501008"/>
            <a:ext cx="4176464" cy="2088232"/>
          </a:xfrm>
          <a:prstGeom prst="rect">
            <a:avLst/>
          </a:prstGeom>
          <a:noFill/>
        </p:spPr>
      </p:pic>
      <p:pic>
        <p:nvPicPr>
          <p:cNvPr id="2053" name="Picture 5" descr="D:\108_FUJI\Телефон\IMG_20210129_09314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1760" y="1196752"/>
            <a:ext cx="4320480" cy="2160240"/>
          </a:xfrm>
          <a:prstGeom prst="rect">
            <a:avLst/>
          </a:prstGeom>
          <a:noFill/>
        </p:spPr>
      </p:pic>
      <p:pic>
        <p:nvPicPr>
          <p:cNvPr id="6" name="Содержимое 5" descr="D:\Мои рисунки\Изображение\Изображение 996.jpg"/>
          <p:cNvPicPr>
            <a:picLocks noGrp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0" y="3645024"/>
            <a:ext cx="2675404" cy="23644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err="1" smtClean="0">
                <a:solidFill>
                  <a:srgbClr val="C00000"/>
                </a:solidFill>
                <a:latin typeface="Courier New" pitchFamily="49" charset="0"/>
                <a:cs typeface="Courier New" pitchFamily="49" charset="0"/>
              </a:rPr>
              <a:t>Кубування</a:t>
            </a:r>
            <a:endParaRPr lang="ru-RU" b="1" dirty="0">
              <a:solidFill>
                <a:srgbClr val="C00000"/>
              </a:solidFill>
              <a:latin typeface="Courier New" pitchFamily="49" charset="0"/>
              <a:cs typeface="Courier New" pitchFamily="49" charset="0"/>
            </a:endParaRPr>
          </a:p>
        </p:txBody>
      </p:sp>
      <p:pic>
        <p:nvPicPr>
          <p:cNvPr id="7" name="Рисунок 6" descr="F:\ВЦ\IMG_20211025_11195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1214422"/>
            <a:ext cx="3643338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F:\ВЦ\IMG_20211025_112044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34" y="4143380"/>
            <a:ext cx="3643338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285720" y="1000108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dirty="0" smtClean="0"/>
              <a:t>«Кубик </a:t>
            </a:r>
            <a:r>
              <a:rPr lang="uk-UA" dirty="0" err="1" smtClean="0"/>
              <a:t>Блума</a:t>
            </a:r>
            <a:r>
              <a:rPr lang="uk-UA" dirty="0" smtClean="0"/>
              <a:t>» - прийом навчання, який полегшує розгляд різних сторін теми і водночас допомагає охарактеризувати поняття різнобічно й вичерпно, використовуючи для цього глибині знання.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85720" y="2571744"/>
            <a:ext cx="4572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285720" y="2500306"/>
            <a:ext cx="428628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uk-UA" sz="14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</a:t>
            </a:r>
            <a:r>
              <a:rPr kumimoji="0" lang="uk-UA" sz="14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опомагає  залучити до роботи всіх без винятку учнів.   </a:t>
            </a:r>
            <a:endParaRPr kumimoji="0" lang="uk-UA" sz="1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uk-UA" sz="1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Я </a:t>
            </a:r>
            <a:r>
              <a:rPr kumimoji="0" lang="uk-UA" sz="1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застосовую на етапі усвідомлення, закріплення та контролю знань, використовую не тільки як групову форму роботи, а як роботу в парі або для індивідуальних відповідей. </a:t>
            </a:r>
            <a:endParaRPr kumimoji="0" lang="uk-UA" sz="18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4143372" y="3643314"/>
            <a:ext cx="471487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smtClean="0">
                <a:solidFill>
                  <a:srgbClr val="0000FF"/>
                </a:solidFill>
              </a:rPr>
              <a:t>НАЗВИ:</a:t>
            </a:r>
            <a:r>
              <a:rPr lang="uk-UA" dirty="0" smtClean="0"/>
              <a:t> Основні ознаки рослин</a:t>
            </a:r>
          </a:p>
          <a:p>
            <a:r>
              <a:rPr lang="uk-UA" dirty="0" smtClean="0">
                <a:solidFill>
                  <a:srgbClr val="0000FF"/>
                </a:solidFill>
              </a:rPr>
              <a:t>ЧОМУ?</a:t>
            </a:r>
            <a:r>
              <a:rPr lang="uk-UA" dirty="0" smtClean="0"/>
              <a:t> Рослини важливі для людини?</a:t>
            </a:r>
          </a:p>
          <a:p>
            <a:r>
              <a:rPr lang="uk-UA" dirty="0" smtClean="0">
                <a:solidFill>
                  <a:srgbClr val="0000FF"/>
                </a:solidFill>
              </a:rPr>
              <a:t>ПОДІЛИСЬ:</a:t>
            </a:r>
            <a:r>
              <a:rPr lang="uk-UA" dirty="0" smtClean="0"/>
              <a:t> що нам дають рослини?</a:t>
            </a:r>
          </a:p>
          <a:p>
            <a:r>
              <a:rPr lang="uk-UA" dirty="0" smtClean="0">
                <a:solidFill>
                  <a:srgbClr val="0000FF"/>
                </a:solidFill>
              </a:rPr>
              <a:t>ПРИДУМАЙ:</a:t>
            </a:r>
            <a:r>
              <a:rPr lang="uk-UA" dirty="0" smtClean="0"/>
              <a:t> що буде, якщо на Землі зникнуть всі види рослин?</a:t>
            </a:r>
          </a:p>
          <a:p>
            <a:r>
              <a:rPr lang="uk-UA" dirty="0" smtClean="0">
                <a:solidFill>
                  <a:srgbClr val="0000FF"/>
                </a:solidFill>
              </a:rPr>
              <a:t>ПОЯСНИ: </a:t>
            </a:r>
            <a:r>
              <a:rPr lang="uk-UA" dirty="0" smtClean="0"/>
              <a:t>чого ліси називають  </a:t>
            </a:r>
            <a:r>
              <a:rPr lang="uk-UA" dirty="0" err="1" smtClean="0"/>
              <a:t>“легенями</a:t>
            </a:r>
            <a:r>
              <a:rPr lang="uk-UA" dirty="0" smtClean="0"/>
              <a:t> </a:t>
            </a:r>
            <a:r>
              <a:rPr lang="uk-UA" dirty="0" err="1" smtClean="0"/>
              <a:t>планети”</a:t>
            </a:r>
            <a:r>
              <a:rPr lang="uk-UA" dirty="0" smtClean="0"/>
              <a:t>?</a:t>
            </a:r>
          </a:p>
          <a:p>
            <a:r>
              <a:rPr lang="uk-UA" dirty="0" smtClean="0">
                <a:solidFill>
                  <a:srgbClr val="0000FF"/>
                </a:solidFill>
              </a:rPr>
              <a:t>ЗАПРОПОНУЙ:</a:t>
            </a:r>
            <a:r>
              <a:rPr lang="uk-UA" dirty="0" smtClean="0"/>
              <a:t> основні заходи з охорони рослин. </a:t>
            </a:r>
            <a:endParaRPr lang="ru-RU" dirty="0"/>
          </a:p>
        </p:txBody>
      </p:sp>
    </p:spTree>
  </p:cSld>
  <p:clrMapOvr>
    <a:masterClrMapping/>
  </p:clrMapOvr>
  <p:transition spd="slow">
    <p:dissolv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головок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err="1" smtClean="0">
                <a:solidFill>
                  <a:srgbClr val="C00000"/>
                </a:solidFill>
                <a:latin typeface="Courier New" pitchFamily="49" charset="0"/>
                <a:cs typeface="Courier New" pitchFamily="49" charset="0"/>
              </a:rPr>
              <a:t>Лепбуки</a:t>
            </a:r>
            <a:endParaRPr lang="ru-RU" b="1" dirty="0">
              <a:solidFill>
                <a:srgbClr val="C00000"/>
              </a:solidFill>
              <a:latin typeface="Courier New" pitchFamily="49" charset="0"/>
              <a:cs typeface="Courier New" pitchFamily="49" charset="0"/>
            </a:endParaRPr>
          </a:p>
        </p:txBody>
      </p:sp>
      <p:pic>
        <p:nvPicPr>
          <p:cNvPr id="16" name="Рисунок 15" descr="F:\ВЦ\IMG_20211025_08375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28" y="1214422"/>
            <a:ext cx="3714776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F:\ВЦ\IMG_20211025_08374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34" y="1071546"/>
            <a:ext cx="4282647" cy="214314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428596" y="3429000"/>
            <a:ext cx="4357718" cy="3571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121" name="Rectangle 1"/>
          <p:cNvSpPr>
            <a:spLocks noChangeArrowheads="1"/>
          </p:cNvSpPr>
          <p:nvPr/>
        </p:nvSpPr>
        <p:spPr bwMode="auto">
          <a:xfrm>
            <a:off x="428596" y="3286124"/>
            <a:ext cx="4357718" cy="692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3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 </a:t>
            </a:r>
            <a:r>
              <a:rPr kumimoji="0" lang="ru-RU" sz="13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"</a:t>
            </a:r>
            <a:r>
              <a:rPr kumimoji="0" lang="ru-RU" sz="13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Світ</a:t>
            </a:r>
            <a:r>
              <a:rPr kumimoji="0" lang="ru-RU" sz="13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3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тварин</a:t>
            </a:r>
            <a:r>
              <a:rPr kumimoji="0" lang="ru-RU" sz="13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"</a:t>
            </a:r>
            <a:r>
              <a:rPr kumimoji="0" lang="ru-RU" sz="13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Цікавий</a:t>
            </a:r>
            <a:r>
              <a:rPr kumimoji="0" lang="ru-RU" sz="13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3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матеріал,який</a:t>
            </a:r>
            <a:r>
              <a:rPr kumimoji="0" lang="ru-RU" sz="13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3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може</a:t>
            </a:r>
            <a:r>
              <a:rPr kumimoji="0" lang="ru-RU" sz="13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бути </a:t>
            </a:r>
            <a:r>
              <a:rPr kumimoji="0" lang="ru-RU" sz="13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використаний</a:t>
            </a:r>
            <a:r>
              <a:rPr kumimoji="0" lang="ru-RU" sz="13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для занять </a:t>
            </a:r>
            <a:r>
              <a:rPr kumimoji="0" lang="ru-RU" sz="13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з</a:t>
            </a:r>
            <a:r>
              <a:rPr kumimoji="0" lang="ru-RU" sz="13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математики </a:t>
            </a:r>
            <a:r>
              <a:rPr kumimoji="0" lang="ru-RU" sz="13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чи</a:t>
            </a:r>
            <a:r>
              <a:rPr kumimoji="0" lang="ru-RU" sz="13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на </a:t>
            </a:r>
            <a:r>
              <a:rPr kumimoji="0" lang="ru-RU" sz="13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курсі</a:t>
            </a:r>
            <a:r>
              <a:rPr kumimoji="0" lang="ru-RU" sz="13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"Я </a:t>
            </a:r>
            <a:r>
              <a:rPr kumimoji="0" lang="ru-RU" sz="13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досліджую</a:t>
            </a:r>
            <a:r>
              <a:rPr kumimoji="0" lang="ru-RU" sz="13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3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світ</a:t>
            </a:r>
            <a:r>
              <a:rPr kumimoji="0" lang="ru-RU" sz="13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".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4857752" y="3500438"/>
            <a:ext cx="3214710" cy="26930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3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Лепбук</a:t>
            </a:r>
            <a:r>
              <a:rPr kumimoji="0" lang="ru-RU" sz="13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на тему "</a:t>
            </a:r>
            <a:r>
              <a:rPr kumimoji="0" lang="ru-RU" sz="13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Світ</a:t>
            </a:r>
            <a:r>
              <a:rPr kumimoji="0" lang="ru-RU" sz="13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ru-RU" sz="13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рослин</a:t>
            </a:r>
            <a:r>
              <a:rPr kumimoji="0" lang="ru-RU" sz="13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" . </a:t>
            </a:r>
            <a:r>
              <a:rPr kumimoji="0" lang="ru-RU" sz="13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Лепбук</a:t>
            </a:r>
            <a:r>
              <a:rPr kumimoji="0" lang="ru-RU" sz="13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ru-RU" sz="13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призначений</a:t>
            </a:r>
            <a:r>
              <a:rPr kumimoji="0" lang="ru-RU" sz="13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для: </a:t>
            </a:r>
            <a:r>
              <a:rPr kumimoji="0" lang="ru-RU" sz="13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розвитку</a:t>
            </a:r>
            <a:r>
              <a:rPr kumimoji="0" lang="ru-RU" sz="13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ru-RU" sz="13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мовлення</a:t>
            </a:r>
            <a:r>
              <a:rPr kumimoji="0" lang="ru-RU" sz="13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, </a:t>
            </a:r>
            <a:r>
              <a:rPr kumimoji="0" lang="ru-RU" sz="13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повторення</a:t>
            </a:r>
            <a:r>
              <a:rPr kumimoji="0" lang="ru-RU" sz="13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та </a:t>
            </a:r>
            <a:r>
              <a:rPr kumimoji="0" lang="ru-RU" sz="13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уточнення</a:t>
            </a:r>
            <a:r>
              <a:rPr kumimoji="0" lang="ru-RU" sz="13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ru-RU" sz="13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вивченого</a:t>
            </a:r>
            <a:r>
              <a:rPr kumimoji="0" lang="ru-RU" sz="13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ru-RU" sz="13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матеріалу</a:t>
            </a:r>
            <a:r>
              <a:rPr kumimoji="0" lang="ru-RU" sz="13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про </a:t>
            </a:r>
            <a:r>
              <a:rPr kumimoji="0" lang="ru-RU" sz="13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рослини</a:t>
            </a:r>
            <a:r>
              <a:rPr kumimoji="0" lang="ru-RU" sz="13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, </a:t>
            </a:r>
            <a:r>
              <a:rPr kumimoji="0" lang="ru-RU" sz="13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їх</a:t>
            </a:r>
            <a:r>
              <a:rPr kumimoji="0" lang="ru-RU" sz="13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ru-RU" sz="13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види</a:t>
            </a:r>
            <a:r>
              <a:rPr kumimoji="0" lang="ru-RU" sz="13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та </a:t>
            </a:r>
            <a:r>
              <a:rPr kumimoji="0" lang="ru-RU" sz="13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заохочення</a:t>
            </a:r>
            <a:r>
              <a:rPr kumimoji="0" lang="ru-RU" sz="13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ru-RU" sz="13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дітей</a:t>
            </a:r>
            <a:r>
              <a:rPr kumimoji="0" lang="ru-RU" sz="13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через </a:t>
            </a:r>
            <a:r>
              <a:rPr kumimoji="0" lang="ru-RU" sz="13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гру</a:t>
            </a:r>
            <a:r>
              <a:rPr kumimoji="0" lang="ru-RU" sz="13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до </a:t>
            </a:r>
            <a:r>
              <a:rPr kumimoji="0" lang="ru-RU" sz="13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пізнавальної</a:t>
            </a:r>
            <a:r>
              <a:rPr kumimoji="0" lang="ru-RU" sz="13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ru-RU" sz="13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діяльності</a:t>
            </a:r>
            <a:r>
              <a:rPr kumimoji="0" lang="ru-RU" sz="13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. </a:t>
            </a:r>
            <a:r>
              <a:rPr kumimoji="0" lang="ru-RU" sz="13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Лепбук</a:t>
            </a:r>
            <a:r>
              <a:rPr kumimoji="0" lang="ru-RU" sz="13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ru-RU" sz="13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складається</a:t>
            </a:r>
            <a:r>
              <a:rPr kumimoji="0" lang="ru-RU" sz="13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ru-RU" sz="13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з</a:t>
            </a:r>
            <a:r>
              <a:rPr kumimoji="0" lang="ru-RU" sz="13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4-х </a:t>
            </a:r>
            <a:r>
              <a:rPr kumimoji="0" lang="ru-RU" sz="13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частин</a:t>
            </a:r>
            <a:r>
              <a:rPr kumimoji="0" lang="ru-RU" sz="13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ru-RU" sz="13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кожна</a:t>
            </a:r>
            <a:r>
              <a:rPr kumimoji="0" lang="ru-RU" sz="13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ru-RU" sz="13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містить</a:t>
            </a:r>
            <a:r>
              <a:rPr kumimoji="0" lang="ru-RU" sz="13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ru-RU" sz="13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завдання</a:t>
            </a:r>
            <a:r>
              <a:rPr kumimoji="0" lang="ru-RU" sz="13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в </a:t>
            </a:r>
            <a:r>
              <a:rPr kumimoji="0" lang="ru-RU" sz="13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кишеньках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3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( </a:t>
            </a:r>
            <a:r>
              <a:rPr kumimoji="0" lang="ru-RU" sz="13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наприклад</a:t>
            </a:r>
            <a:r>
              <a:rPr kumimoji="0" lang="ru-RU" sz="13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: </a:t>
            </a:r>
            <a:r>
              <a:rPr kumimoji="0" lang="ru-RU" sz="13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скласти</a:t>
            </a:r>
            <a:r>
              <a:rPr kumimoji="0" lang="ru-RU" sz="13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ru-RU" sz="13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з</a:t>
            </a:r>
            <a:r>
              <a:rPr kumimoji="0" lang="ru-RU" sz="13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ru-RU" sz="13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частин</a:t>
            </a:r>
            <a:r>
              <a:rPr kumimoji="0" lang="ru-RU" sz="13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ru-RU" sz="13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рослину</a:t>
            </a:r>
            <a:r>
              <a:rPr kumimoji="0" lang="ru-RU" sz="13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, </a:t>
            </a:r>
            <a:r>
              <a:rPr kumimoji="0" lang="ru-RU" sz="13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знайти</a:t>
            </a:r>
            <a:r>
              <a:rPr kumimoji="0" lang="ru-RU" sz="13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ru-RU" sz="13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листочок</a:t>
            </a:r>
            <a:r>
              <a:rPr kumimoji="0" lang="ru-RU" sz="13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ru-RU" sz="13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з</a:t>
            </a:r>
            <a:r>
              <a:rPr kumimoji="0" lang="ru-RU" sz="13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дерева ) та </a:t>
            </a:r>
            <a:r>
              <a:rPr kumimoji="0" lang="ru-RU" sz="13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багато</a:t>
            </a:r>
            <a:r>
              <a:rPr kumimoji="0" lang="ru-RU" sz="13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ru-RU" sz="13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додаткових</a:t>
            </a:r>
            <a:r>
              <a:rPr kumimoji="0" lang="ru-RU" sz="13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ru-RU" sz="13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відомостей</a:t>
            </a:r>
            <a:r>
              <a:rPr kumimoji="0" lang="ru-RU" sz="13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про </a:t>
            </a:r>
            <a:r>
              <a:rPr kumimoji="0" lang="ru-RU" sz="13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рослини</a:t>
            </a:r>
            <a:r>
              <a:rPr kumimoji="0" lang="ru-RU" sz="13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ru-RU" sz="13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які</a:t>
            </a:r>
            <a:r>
              <a:rPr kumimoji="0" lang="ru-RU" sz="13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ru-RU" sz="13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заховані</a:t>
            </a:r>
            <a:r>
              <a:rPr kumimoji="0" lang="ru-RU" sz="13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в </a:t>
            </a:r>
            <a:r>
              <a:rPr kumimoji="0" lang="ru-RU" sz="13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кишеньках</a:t>
            </a:r>
            <a:r>
              <a:rPr kumimoji="0" lang="ru-RU" sz="13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ru-RU" sz="13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або</a:t>
            </a:r>
            <a:r>
              <a:rPr kumimoji="0" lang="ru-RU" sz="13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ru-RU" sz="13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відкриваються</a:t>
            </a:r>
            <a:r>
              <a:rPr kumimoji="0" lang="ru-RU" sz="13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як книжка.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10" name="Рисунок 9" descr="F:\ВЦ\IMG_20211025_083800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5786" y="4000504"/>
            <a:ext cx="3714776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ut thruBlk="1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5786" y="500042"/>
            <a:ext cx="7872410" cy="714372"/>
          </a:xfrm>
        </p:spPr>
        <p:txBody>
          <a:bodyPr>
            <a:normAutofit fontScale="90000"/>
          </a:bodyPr>
          <a:lstStyle/>
          <a:p>
            <a:pPr algn="just"/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err="1" smtClean="0"/>
              <a:t>Велику</a:t>
            </a:r>
            <a:r>
              <a:rPr lang="ru-RU" sz="3200" dirty="0" smtClean="0"/>
              <a:t> </a:t>
            </a:r>
            <a:r>
              <a:rPr lang="ru-RU" sz="3200" dirty="0" err="1" smtClean="0"/>
              <a:t>увагу</a:t>
            </a:r>
            <a:r>
              <a:rPr lang="ru-RU" sz="3200" dirty="0" smtClean="0"/>
              <a:t> </a:t>
            </a:r>
            <a:r>
              <a:rPr lang="ru-RU" sz="3200" dirty="0" err="1" smtClean="0"/>
              <a:t>приділяю</a:t>
            </a:r>
            <a:r>
              <a:rPr lang="ru-RU" sz="3200" dirty="0" smtClean="0"/>
              <a:t> </a:t>
            </a:r>
            <a:r>
              <a:rPr lang="ru-RU" sz="3200" dirty="0" err="1" smtClean="0"/>
              <a:t>створенню</a:t>
            </a:r>
            <a:r>
              <a:rPr lang="ru-RU" sz="3200" dirty="0" smtClean="0"/>
              <a:t> </a:t>
            </a:r>
            <a:r>
              <a:rPr lang="ru-RU" sz="3200" dirty="0" err="1" smtClean="0"/>
              <a:t>ситуації</a:t>
            </a:r>
            <a:r>
              <a:rPr lang="ru-RU" sz="3200" dirty="0" smtClean="0"/>
              <a:t> </a:t>
            </a:r>
            <a:r>
              <a:rPr lang="ru-RU" sz="3200" dirty="0" err="1" smtClean="0"/>
              <a:t>успіху</a:t>
            </a:r>
            <a:r>
              <a:rPr lang="ru-RU" sz="3200" dirty="0" smtClean="0"/>
              <a:t>  в </a:t>
            </a:r>
            <a:r>
              <a:rPr lang="ru-RU" sz="3200" dirty="0" err="1" smtClean="0"/>
              <a:t>своїх</a:t>
            </a:r>
            <a:r>
              <a:rPr lang="ru-RU" sz="3200" dirty="0" smtClean="0"/>
              <a:t> </a:t>
            </a:r>
            <a:r>
              <a:rPr lang="ru-RU" sz="3200" dirty="0" err="1" smtClean="0"/>
              <a:t>учнів</a:t>
            </a:r>
            <a:r>
              <a:rPr lang="ru-RU" sz="3200" dirty="0" smtClean="0"/>
              <a:t>. </a:t>
            </a:r>
            <a:r>
              <a:rPr lang="ru-RU" sz="3200" dirty="0" err="1" smtClean="0"/>
              <a:t>Памятаю</a:t>
            </a:r>
            <a:r>
              <a:rPr lang="ru-RU" sz="3200" dirty="0" smtClean="0"/>
              <a:t> про те, </a:t>
            </a:r>
            <a:r>
              <a:rPr lang="ru-RU" sz="3200" dirty="0" err="1" smtClean="0"/>
              <a:t>що</a:t>
            </a:r>
            <a:r>
              <a:rPr lang="ru-RU" sz="3200" dirty="0" smtClean="0"/>
              <a:t> </a:t>
            </a:r>
            <a:r>
              <a:rPr lang="ru-RU" sz="3200" dirty="0" err="1" smtClean="0"/>
              <a:t>саме</a:t>
            </a:r>
            <a:r>
              <a:rPr lang="ru-RU" sz="3200" dirty="0" smtClean="0"/>
              <a:t> </a:t>
            </a:r>
            <a:r>
              <a:rPr lang="ru-RU" sz="3200" dirty="0" err="1" smtClean="0"/>
              <a:t>успіх</a:t>
            </a:r>
            <a:r>
              <a:rPr lang="ru-RU" sz="3200" dirty="0" smtClean="0"/>
              <a:t> – </a:t>
            </a:r>
            <a:r>
              <a:rPr lang="ru-RU" sz="3200" dirty="0" err="1" smtClean="0"/>
              <a:t>спусковий</a:t>
            </a:r>
            <a:r>
              <a:rPr lang="ru-RU" sz="3200" dirty="0" smtClean="0"/>
              <a:t> </a:t>
            </a:r>
            <a:r>
              <a:rPr lang="ru-RU" sz="3200" dirty="0" err="1" smtClean="0"/>
              <a:t>механізм</a:t>
            </a:r>
            <a:r>
              <a:rPr lang="ru-RU" sz="3200" dirty="0" smtClean="0"/>
              <a:t>  </a:t>
            </a:r>
            <a:r>
              <a:rPr lang="ru-RU" sz="3200" dirty="0" err="1" smtClean="0"/>
              <a:t>подальшого</a:t>
            </a:r>
            <a:r>
              <a:rPr lang="ru-RU" sz="3200" dirty="0" smtClean="0"/>
              <a:t> </a:t>
            </a:r>
            <a:r>
              <a:rPr lang="ru-RU" sz="3200" dirty="0" err="1" smtClean="0"/>
              <a:t>творчого</a:t>
            </a:r>
            <a:r>
              <a:rPr lang="ru-RU" sz="3200" dirty="0" smtClean="0"/>
              <a:t> </a:t>
            </a:r>
            <a:r>
              <a:rPr lang="ru-RU" sz="3200" dirty="0" err="1" smtClean="0"/>
              <a:t>руху</a:t>
            </a:r>
            <a:r>
              <a:rPr lang="ru-RU" sz="3200" dirty="0" smtClean="0"/>
              <a:t> </a:t>
            </a:r>
            <a:r>
              <a:rPr lang="ru-RU" sz="3200" dirty="0" err="1" smtClean="0"/>
              <a:t>особистості.Уважно</a:t>
            </a:r>
            <a:r>
              <a:rPr lang="ru-RU" sz="3200" dirty="0" smtClean="0"/>
              <a:t> </a:t>
            </a:r>
            <a:r>
              <a:rPr lang="ru-RU" sz="3200" dirty="0" err="1" smtClean="0"/>
              <a:t>придивляюся</a:t>
            </a:r>
            <a:r>
              <a:rPr lang="ru-RU" sz="3200" dirty="0" smtClean="0"/>
              <a:t> до кожного </a:t>
            </a:r>
            <a:r>
              <a:rPr lang="ru-RU" sz="3200" dirty="0" err="1" smtClean="0"/>
              <a:t>учня</a:t>
            </a:r>
            <a:r>
              <a:rPr lang="ru-RU" sz="3200" dirty="0" smtClean="0"/>
              <a:t>, </a:t>
            </a:r>
            <a:r>
              <a:rPr lang="ru-RU" sz="3200" dirty="0" err="1" smtClean="0"/>
              <a:t>намагаюся</a:t>
            </a:r>
            <a:r>
              <a:rPr lang="ru-RU" sz="3200" dirty="0" smtClean="0"/>
              <a:t> </a:t>
            </a:r>
            <a:r>
              <a:rPr lang="ru-RU" sz="3200" dirty="0" err="1" smtClean="0"/>
              <a:t>знайти</a:t>
            </a:r>
            <a:r>
              <a:rPr lang="ru-RU" sz="3200" dirty="0" smtClean="0"/>
              <a:t> та </a:t>
            </a:r>
            <a:r>
              <a:rPr lang="ru-RU" sz="3200" dirty="0" err="1" smtClean="0"/>
              <a:t>розвивати</a:t>
            </a:r>
            <a:r>
              <a:rPr lang="ru-RU" sz="3200" dirty="0" smtClean="0"/>
              <a:t> </a:t>
            </a:r>
            <a:r>
              <a:rPr lang="ru-RU" sz="3200" dirty="0" err="1" smtClean="0"/>
              <a:t>його</a:t>
            </a:r>
            <a:r>
              <a:rPr lang="ru-RU" sz="3200" dirty="0" smtClean="0"/>
              <a:t> </a:t>
            </a:r>
            <a:r>
              <a:rPr lang="ru-RU" sz="3200" dirty="0" err="1" smtClean="0"/>
              <a:t>позитивні</a:t>
            </a:r>
            <a:r>
              <a:rPr lang="ru-RU" sz="3200" dirty="0" smtClean="0"/>
              <a:t> </a:t>
            </a:r>
            <a:r>
              <a:rPr lang="ru-RU" sz="3200" dirty="0" err="1" smtClean="0"/>
              <a:t>риси</a:t>
            </a:r>
            <a:r>
              <a:rPr lang="ru-RU" sz="3200" dirty="0" smtClean="0"/>
              <a:t>. </a:t>
            </a:r>
            <a:endParaRPr lang="ru-RU" sz="3200" dirty="0"/>
          </a:p>
        </p:txBody>
      </p:sp>
      <p:pic>
        <p:nvPicPr>
          <p:cNvPr id="5" name="Содержимое 5" descr="D:\Мои рисунки\Изображение\Изображение 996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4365104"/>
            <a:ext cx="2568918" cy="1996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D:\108_FUJI\Телефон\IMG_003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8144" y="4077072"/>
            <a:ext cx="2924398" cy="1492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D:\108_FUJI\Телефон\IMG_0018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47864" y="4221088"/>
            <a:ext cx="2782662" cy="2071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908720"/>
            <a:ext cx="8229600" cy="1143000"/>
          </a:xfrm>
        </p:spPr>
        <p:txBody>
          <a:bodyPr>
            <a:noAutofit/>
          </a:bodyPr>
          <a:lstStyle/>
          <a:p>
            <a:pPr algn="just"/>
            <a:r>
              <a:rPr lang="ru-RU" sz="3200" dirty="0" smtClean="0"/>
              <a:t>                            </a:t>
            </a:r>
            <a:r>
              <a:rPr lang="ru-RU" sz="3200" dirty="0" err="1" smtClean="0"/>
              <a:t>Різнорівневі</a:t>
            </a:r>
            <a:r>
              <a:rPr lang="ru-RU" sz="3200" dirty="0" smtClean="0"/>
              <a:t>  </a:t>
            </a:r>
            <a:r>
              <a:rPr lang="ru-RU" sz="3200" dirty="0" err="1" smtClean="0"/>
              <a:t>групи</a:t>
            </a:r>
            <a:r>
              <a:rPr lang="ru-RU" sz="3200" dirty="0" smtClean="0"/>
              <a:t> </a:t>
            </a:r>
            <a:endParaRPr lang="ru-RU" sz="3200" dirty="0"/>
          </a:p>
        </p:txBody>
      </p:sp>
      <p:pic>
        <p:nvPicPr>
          <p:cNvPr id="5" name="Рисунок 4" descr="D:\108_FUJI\конкурс\IMG_20191104_13571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8024" y="1916832"/>
            <a:ext cx="3384376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Содержимое 3" descr="D:\108_FUJI\конкурс\IMG_20191105_115317.jpg"/>
          <p:cNvPicPr>
            <a:picLocks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1988840"/>
            <a:ext cx="3240360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D:\108_FUJI\Фото\IMG_20201015_124412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11760" y="4221088"/>
            <a:ext cx="3493224" cy="17466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785794"/>
            <a:ext cx="8229600" cy="1143000"/>
          </a:xfrm>
        </p:spPr>
        <p:txBody>
          <a:bodyPr>
            <a:noAutofit/>
          </a:bodyPr>
          <a:lstStyle/>
          <a:p>
            <a:pPr algn="just"/>
            <a:r>
              <a:rPr lang="ru-RU" sz="3200" dirty="0" err="1" smtClean="0"/>
              <a:t>Самостійні</a:t>
            </a:r>
            <a:r>
              <a:rPr lang="ru-RU" sz="3200" dirty="0" smtClean="0"/>
              <a:t> </a:t>
            </a:r>
            <a:r>
              <a:rPr lang="ru-RU" sz="3200" dirty="0" err="1" smtClean="0"/>
              <a:t>роботи</a:t>
            </a:r>
            <a:r>
              <a:rPr lang="ru-RU" sz="3200" dirty="0" smtClean="0"/>
              <a:t>, </a:t>
            </a:r>
            <a:r>
              <a:rPr lang="ru-RU" sz="3200" dirty="0" err="1" smtClean="0"/>
              <a:t>проблемні</a:t>
            </a:r>
            <a:r>
              <a:rPr lang="ru-RU" sz="3200" dirty="0" smtClean="0"/>
              <a:t> </a:t>
            </a:r>
            <a:r>
              <a:rPr lang="ru-RU" sz="3200" dirty="0" err="1" smtClean="0"/>
              <a:t>творчі</a:t>
            </a:r>
            <a:r>
              <a:rPr lang="ru-RU" sz="3200" dirty="0" smtClean="0"/>
              <a:t> </a:t>
            </a:r>
            <a:r>
              <a:rPr lang="ru-RU" sz="3200" dirty="0" err="1" smtClean="0"/>
              <a:t>завдання</a:t>
            </a:r>
            <a:r>
              <a:rPr lang="ru-RU" sz="3200" dirty="0" smtClean="0"/>
              <a:t>.</a:t>
            </a:r>
            <a:endParaRPr lang="ru-RU" sz="3200" dirty="0"/>
          </a:p>
        </p:txBody>
      </p:sp>
      <p:pic>
        <p:nvPicPr>
          <p:cNvPr id="6" name="Picture 3" descr="D:\108_FUJI\Телефон\IMG_20210129_09540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20072" y="2060848"/>
            <a:ext cx="3347864" cy="1673932"/>
          </a:xfrm>
          <a:prstGeom prst="rect">
            <a:avLst/>
          </a:prstGeom>
          <a:noFill/>
        </p:spPr>
      </p:pic>
      <p:pic>
        <p:nvPicPr>
          <p:cNvPr id="7" name="Picture 2" descr="D:\108_FUJI\Телефон\IMG_20210129_09544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2204864"/>
            <a:ext cx="3686172" cy="1843086"/>
          </a:xfrm>
          <a:prstGeom prst="rect">
            <a:avLst/>
          </a:prstGeom>
          <a:noFill/>
        </p:spPr>
      </p:pic>
      <p:pic>
        <p:nvPicPr>
          <p:cNvPr id="8" name="Picture 3" descr="D:\108_FUJI\Телефон\IMG_20210128_12044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55776" y="4509120"/>
            <a:ext cx="3837132" cy="191856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Асоціативний кущ</a:t>
            </a:r>
            <a:endParaRPr lang="uk-UA" dirty="0"/>
          </a:p>
        </p:txBody>
      </p:sp>
      <p:pic>
        <p:nvPicPr>
          <p:cNvPr id="4098" name="Picture 2" descr="C:\Users\Гость\Desktop\атестація\ььоб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412776"/>
            <a:ext cx="8192909" cy="4608512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/>
            </a:r>
            <a:br>
              <a:rPr lang="uk-UA" dirty="0" smtClean="0"/>
            </a:br>
            <a:endParaRPr lang="uk-UA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 smtClean="0"/>
          </a:p>
          <a:p>
            <a:endParaRPr lang="uk-UA" dirty="0"/>
          </a:p>
        </p:txBody>
      </p:sp>
      <p:pic>
        <p:nvPicPr>
          <p:cNvPr id="45058" name="Picture 2" descr="C:\Users\Гость\Desktop\атестація\врпое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692696"/>
            <a:ext cx="8576953" cy="48245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548680"/>
            <a:ext cx="8229600" cy="778098"/>
          </a:xfrm>
        </p:spPr>
        <p:txBody>
          <a:bodyPr/>
          <a:lstStyle/>
          <a:p>
            <a:r>
              <a:rPr lang="uk-UA" dirty="0" smtClean="0"/>
              <a:t>Стратегія критичного мислення</a:t>
            </a:r>
            <a:endParaRPr lang="uk-UA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6146" name="Picture 2" descr="C:\Users\Гость\Desktop\атестація\тпаоан.png"/>
          <p:cNvPicPr>
            <a:picLocks noChangeAspect="1" noChangeArrowheads="1"/>
          </p:cNvPicPr>
          <p:nvPr/>
        </p:nvPicPr>
        <p:blipFill>
          <a:blip r:embed="rId2" cstate="print"/>
          <a:srcRect l="3747" b="4225"/>
          <a:stretch>
            <a:fillRect/>
          </a:stretch>
        </p:blipFill>
        <p:spPr bwMode="auto">
          <a:xfrm>
            <a:off x="467544" y="1340768"/>
            <a:ext cx="8388424" cy="46950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071538" y="1172635"/>
            <a:ext cx="6215106" cy="507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uk-UA" b="1" dirty="0" err="1" smtClean="0">
                <a:solidFill>
                  <a:srgbClr val="FF0000"/>
                </a:solidFill>
              </a:rPr>
              <a:t>Онлайн</a:t>
            </a:r>
            <a:r>
              <a:rPr lang="uk-UA" b="1" dirty="0" smtClean="0">
                <a:solidFill>
                  <a:srgbClr val="FF0000"/>
                </a:solidFill>
              </a:rPr>
              <a:t>  – курс</a:t>
            </a:r>
            <a:r>
              <a:rPr lang="ru-RU" b="1" dirty="0" smtClean="0">
                <a:solidFill>
                  <a:srgbClr val="FF0000"/>
                </a:solidFill>
              </a:rPr>
              <a:t> </a:t>
            </a:r>
            <a:r>
              <a:rPr lang="uk-UA" b="1" dirty="0" smtClean="0">
                <a:solidFill>
                  <a:srgbClr val="FF0000"/>
                </a:solidFill>
              </a:rPr>
              <a:t>Е</a:t>
            </a:r>
            <a:r>
              <a:rPr lang="en-US" b="1" dirty="0" err="1" smtClean="0">
                <a:solidFill>
                  <a:srgbClr val="FF0000"/>
                </a:solidFill>
              </a:rPr>
              <a:t>dEra</a:t>
            </a:r>
            <a:r>
              <a:rPr lang="ru-RU" b="1" dirty="0" smtClean="0">
                <a:solidFill>
                  <a:srgbClr val="FF0000"/>
                </a:solidFill>
              </a:rPr>
              <a:t>                         </a:t>
            </a:r>
          </a:p>
          <a:p>
            <a:r>
              <a:rPr lang="uk-UA" sz="1600" b="1" dirty="0" err="1" smtClean="0"/>
              <a:t>“Школа</a:t>
            </a:r>
            <a:r>
              <a:rPr lang="uk-UA" sz="1600" b="1" dirty="0" smtClean="0"/>
              <a:t> для </a:t>
            </a:r>
            <a:r>
              <a:rPr lang="uk-UA" sz="1600" b="1" dirty="0" err="1" smtClean="0"/>
              <a:t>всіх”</a:t>
            </a:r>
            <a:endParaRPr lang="uk-UA" sz="1600" b="1" dirty="0" smtClean="0"/>
          </a:p>
          <a:p>
            <a:r>
              <a:rPr lang="uk-UA" sz="1600" b="1" dirty="0" err="1" smtClean="0"/>
              <a:t>“Онлайн</a:t>
            </a:r>
            <a:r>
              <a:rPr lang="uk-UA" sz="1600" b="1" dirty="0" smtClean="0"/>
              <a:t> – курс </a:t>
            </a:r>
            <a:r>
              <a:rPr lang="ru-RU" sz="1600" b="1" dirty="0" smtClean="0"/>
              <a:t>про </a:t>
            </a:r>
            <a:r>
              <a:rPr lang="ru-RU" sz="1600" b="1" dirty="0" err="1" smtClean="0"/>
              <a:t>дистанц</a:t>
            </a:r>
            <a:r>
              <a:rPr lang="uk-UA" sz="1600" b="1" dirty="0" smtClean="0"/>
              <a:t>і</a:t>
            </a:r>
            <a:r>
              <a:rPr lang="ru-RU" sz="1600" b="1" dirty="0" err="1" smtClean="0"/>
              <a:t>йний</a:t>
            </a:r>
            <a:r>
              <a:rPr lang="ru-RU" sz="1600" b="1" dirty="0" smtClean="0"/>
              <a:t> та </a:t>
            </a:r>
            <a:r>
              <a:rPr lang="ru-RU" sz="1600" b="1" dirty="0" err="1" smtClean="0"/>
              <a:t>зм</a:t>
            </a:r>
            <a:r>
              <a:rPr lang="uk-UA" sz="1600" b="1" dirty="0" smtClean="0"/>
              <a:t>і</a:t>
            </a:r>
            <a:r>
              <a:rPr lang="ru-RU" sz="1600" b="1" dirty="0" err="1" smtClean="0"/>
              <a:t>шаний</a:t>
            </a:r>
            <a:r>
              <a:rPr lang="ru-RU" sz="1600" b="1" dirty="0" smtClean="0"/>
              <a:t> </a:t>
            </a:r>
            <a:r>
              <a:rPr lang="ru-RU" sz="1600" b="1" dirty="0" err="1" smtClean="0"/>
              <a:t>формати</a:t>
            </a:r>
            <a:r>
              <a:rPr lang="ru-RU" sz="1600" b="1" dirty="0" smtClean="0"/>
              <a:t> </a:t>
            </a:r>
            <a:r>
              <a:rPr lang="ru-RU" sz="1600" b="1" dirty="0" err="1" smtClean="0"/>
              <a:t>навчання</a:t>
            </a:r>
            <a:r>
              <a:rPr lang="ru-RU" sz="1600" b="1" dirty="0" smtClean="0"/>
              <a:t> для  педагог</a:t>
            </a:r>
            <a:r>
              <a:rPr lang="uk-UA" sz="1600" b="1" dirty="0" err="1" smtClean="0"/>
              <a:t>ів</a:t>
            </a:r>
            <a:r>
              <a:rPr lang="uk-UA" sz="1600" b="1" dirty="0" smtClean="0"/>
              <a:t> </a:t>
            </a:r>
            <a:r>
              <a:rPr lang="ru-RU" sz="1600" b="1" dirty="0" smtClean="0"/>
              <a:t> та </a:t>
            </a:r>
            <a:r>
              <a:rPr lang="ru-RU" sz="1600" b="1" dirty="0" err="1" smtClean="0"/>
              <a:t>керівників</a:t>
            </a:r>
            <a:r>
              <a:rPr lang="ru-RU" sz="1600" b="1" dirty="0" smtClean="0"/>
              <a:t> </a:t>
            </a:r>
            <a:r>
              <a:rPr lang="ru-RU" sz="1600" b="1" dirty="0" err="1" smtClean="0"/>
              <a:t>шкіл</a:t>
            </a:r>
            <a:r>
              <a:rPr lang="ru-RU" sz="1600" b="1" dirty="0" smtClean="0"/>
              <a:t>»  </a:t>
            </a:r>
          </a:p>
          <a:p>
            <a:r>
              <a:rPr lang="ru-RU" sz="1600" b="1" dirty="0" smtClean="0"/>
              <a:t>«Участь </a:t>
            </a:r>
            <a:r>
              <a:rPr lang="ru-RU" sz="1600" b="1" dirty="0" err="1" smtClean="0"/>
              <a:t>батьків</a:t>
            </a:r>
            <a:r>
              <a:rPr lang="ru-RU" sz="1600" b="1" dirty="0" smtClean="0"/>
              <a:t> у </a:t>
            </a:r>
            <a:r>
              <a:rPr lang="ru-RU" sz="1600" b="1" dirty="0" err="1" smtClean="0"/>
              <a:t>організації</a:t>
            </a:r>
            <a:r>
              <a:rPr lang="ru-RU" sz="1600" b="1" dirty="0" smtClean="0"/>
              <a:t> </a:t>
            </a:r>
            <a:r>
              <a:rPr lang="ru-RU" sz="1600" b="1" dirty="0" err="1" smtClean="0"/>
              <a:t>інклюзивного</a:t>
            </a:r>
            <a:r>
              <a:rPr lang="ru-RU" sz="1600" b="1" dirty="0" smtClean="0"/>
              <a:t> </a:t>
            </a:r>
            <a:r>
              <a:rPr lang="ru-RU" sz="1600" b="1" dirty="0" err="1" smtClean="0"/>
              <a:t>навчання</a:t>
            </a:r>
            <a:r>
              <a:rPr lang="ru-RU" sz="1600" b="1" dirty="0" smtClean="0"/>
              <a:t>»</a:t>
            </a:r>
          </a:p>
          <a:p>
            <a:r>
              <a:rPr lang="ru-RU" sz="1600" b="1" dirty="0" smtClean="0"/>
              <a:t>«</a:t>
            </a:r>
            <a:r>
              <a:rPr lang="ru-RU" sz="1600" b="1" dirty="0" err="1" smtClean="0"/>
              <a:t>Діалоги</a:t>
            </a:r>
            <a:r>
              <a:rPr lang="ru-RU" sz="1600" b="1" dirty="0" smtClean="0"/>
              <a:t> без </a:t>
            </a:r>
            <a:r>
              <a:rPr lang="ru-RU" sz="1600" b="1" dirty="0" err="1" smtClean="0"/>
              <a:t>тривоги</a:t>
            </a:r>
            <a:r>
              <a:rPr lang="ru-RU" sz="1600" b="1" dirty="0" smtClean="0"/>
              <a:t>»</a:t>
            </a:r>
          </a:p>
          <a:p>
            <a:r>
              <a:rPr lang="ru-RU" sz="1600" b="1" dirty="0" smtClean="0"/>
              <a:t>«Бери </a:t>
            </a:r>
            <a:r>
              <a:rPr lang="ru-RU" sz="1600" b="1" dirty="0" err="1" smtClean="0"/>
              <a:t>й</a:t>
            </a:r>
            <a:r>
              <a:rPr lang="ru-RU" sz="1600" b="1" dirty="0" smtClean="0"/>
              <a:t> </a:t>
            </a:r>
            <a:r>
              <a:rPr lang="ru-RU" sz="1600" b="1" dirty="0" err="1" smtClean="0"/>
              <a:t>роби</a:t>
            </a:r>
            <a:r>
              <a:rPr lang="ru-RU" sz="1600" b="1" dirty="0" smtClean="0"/>
              <a:t>»</a:t>
            </a:r>
          </a:p>
          <a:p>
            <a:r>
              <a:rPr lang="ru-RU" sz="1600" b="1" dirty="0" smtClean="0"/>
              <a:t>«</a:t>
            </a:r>
            <a:r>
              <a:rPr lang="uk-UA" sz="1600" b="1" dirty="0" smtClean="0"/>
              <a:t>Школа </a:t>
            </a:r>
            <a:r>
              <a:rPr lang="uk-UA" sz="1600" b="1" dirty="0" err="1" smtClean="0"/>
              <a:t>стійкості”</a:t>
            </a:r>
            <a:endParaRPr lang="uk-UA" sz="1600" b="1" dirty="0" smtClean="0"/>
          </a:p>
          <a:p>
            <a:r>
              <a:rPr lang="uk-UA" sz="1600" b="1" dirty="0" err="1" smtClean="0"/>
              <a:t>“Цифровий</a:t>
            </a:r>
            <a:r>
              <a:rPr lang="uk-UA" sz="1600" b="1" dirty="0" smtClean="0"/>
              <a:t> </a:t>
            </a:r>
            <a:r>
              <a:rPr lang="uk-UA" sz="1600" b="1" dirty="0" err="1" smtClean="0"/>
              <a:t>вчитель”</a:t>
            </a:r>
            <a:r>
              <a:rPr lang="uk-UA" sz="1600" b="1" dirty="0" smtClean="0"/>
              <a:t> </a:t>
            </a:r>
            <a:endParaRPr lang="en-US" sz="1600" b="1" dirty="0" smtClean="0"/>
          </a:p>
          <a:p>
            <a:r>
              <a:rPr lang="uk-UA" sz="1600" b="1" dirty="0" smtClean="0"/>
              <a:t>Українська мова. Від фонетики до морфології.</a:t>
            </a:r>
          </a:p>
          <a:p>
            <a:r>
              <a:rPr lang="uk-UA" sz="1600" b="1" dirty="0" smtClean="0"/>
              <a:t>Робота вчителів початкових класів з дітьми з особливими потребами.</a:t>
            </a:r>
          </a:p>
          <a:p>
            <a:r>
              <a:rPr lang="en-US" sz="1600" b="1" dirty="0" smtClean="0">
                <a:solidFill>
                  <a:srgbClr val="FF0000"/>
                </a:solidFill>
              </a:rPr>
              <a:t>PROMETHEUS</a:t>
            </a:r>
            <a:endParaRPr lang="ru-RU" sz="1600" b="1" dirty="0" smtClean="0">
              <a:solidFill>
                <a:srgbClr val="FF0000"/>
              </a:solidFill>
            </a:endParaRPr>
          </a:p>
          <a:p>
            <a:r>
              <a:rPr lang="ru-RU" sz="1600" b="1" dirty="0" smtClean="0"/>
              <a:t>Перша </a:t>
            </a:r>
            <a:r>
              <a:rPr lang="ru-RU" sz="1600" b="1" dirty="0" err="1" smtClean="0"/>
              <a:t>домедична</a:t>
            </a:r>
            <a:r>
              <a:rPr lang="ru-RU" sz="1600" b="1" dirty="0" smtClean="0"/>
              <a:t> </a:t>
            </a:r>
            <a:r>
              <a:rPr lang="ru-RU" sz="1600" b="1" dirty="0" err="1" smtClean="0"/>
              <a:t>допомога</a:t>
            </a:r>
            <a:r>
              <a:rPr lang="ru-RU" sz="1600" b="1" dirty="0" smtClean="0"/>
              <a:t> в </a:t>
            </a:r>
            <a:r>
              <a:rPr lang="ru-RU" sz="1600" b="1" dirty="0" err="1" smtClean="0"/>
              <a:t>умовах</a:t>
            </a:r>
            <a:r>
              <a:rPr lang="ru-RU" sz="1600" b="1" dirty="0" smtClean="0"/>
              <a:t> </a:t>
            </a:r>
            <a:r>
              <a:rPr lang="ru-RU" sz="1600" b="1" dirty="0" err="1" smtClean="0"/>
              <a:t>війн</a:t>
            </a:r>
            <a:r>
              <a:rPr lang="uk-UA" sz="1600" b="1" dirty="0" smtClean="0"/>
              <a:t>и</a:t>
            </a:r>
            <a:endParaRPr lang="ru-RU" sz="1600" b="1" dirty="0" smtClean="0"/>
          </a:p>
          <a:p>
            <a:endParaRPr lang="ru-RU" sz="1600" b="1" dirty="0" smtClean="0"/>
          </a:p>
          <a:p>
            <a:endParaRPr lang="uk-UA" b="1" dirty="0" smtClean="0"/>
          </a:p>
          <a:p>
            <a:endParaRPr lang="uk-UA" b="1" dirty="0" smtClean="0"/>
          </a:p>
          <a:p>
            <a:endParaRPr lang="ru-RU" dirty="0" smtClean="0"/>
          </a:p>
          <a:p>
            <a:endParaRPr kumimoji="0" lang="ru-RU" sz="18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457200" y="548680"/>
            <a:ext cx="8229600" cy="86895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Курсова перепідготовка</a:t>
            </a:r>
            <a:r>
              <a:rPr kumimoji="0" lang="ru-RU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+mj-cs"/>
              </a:rPr>
              <a:t/>
            </a:r>
            <a:br>
              <a:rPr kumimoji="0" lang="ru-RU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+mj-cs"/>
              </a:rPr>
            </a:br>
            <a:endParaRPr kumimoji="0" lang="ru-RU" sz="4800" b="1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FFF2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5400000" scaled="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Romana Script" pitchFamily="34" charset="-52"/>
              <a:ea typeface="+mj-ea"/>
              <a:cs typeface="+mj-cs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971600" y="5301208"/>
            <a:ext cx="4716016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/>
              <a:t>«</a:t>
            </a:r>
            <a:r>
              <a:rPr lang="ru-RU" sz="1400" b="1" dirty="0" smtClean="0"/>
              <a:t>ЦИФРОВІ ІНСТРУМЕНТИ GOOGLE ДЛЯ ОСВІТИ»</a:t>
            </a:r>
          </a:p>
          <a:p>
            <a:r>
              <a:rPr lang="ru-RU" sz="1400" b="1" dirty="0" err="1" smtClean="0"/>
              <a:t>Базовий</a:t>
            </a:r>
            <a:r>
              <a:rPr lang="ru-RU" sz="1400" b="1" dirty="0" smtClean="0"/>
              <a:t> </a:t>
            </a:r>
            <a:r>
              <a:rPr lang="ru-RU" sz="1400" b="1" dirty="0" err="1" smtClean="0"/>
              <a:t>рівень</a:t>
            </a:r>
            <a:endParaRPr lang="ru-RU" sz="1400" b="1" dirty="0" smtClean="0"/>
          </a:p>
          <a:p>
            <a:r>
              <a:rPr lang="ru-RU" sz="1400" b="1" dirty="0" err="1" smtClean="0"/>
              <a:t>Середній</a:t>
            </a:r>
            <a:r>
              <a:rPr lang="ru-RU" sz="1400" b="1" dirty="0" smtClean="0"/>
              <a:t> </a:t>
            </a:r>
            <a:r>
              <a:rPr lang="ru-RU" sz="1400" b="1" dirty="0" err="1" smtClean="0"/>
              <a:t>рівень</a:t>
            </a:r>
            <a:endParaRPr lang="ru-RU" sz="1400" b="1" dirty="0" smtClean="0"/>
          </a:p>
          <a:p>
            <a:r>
              <a:rPr lang="ru-RU" sz="1400" b="1" dirty="0" err="1" smtClean="0"/>
              <a:t>Поглиблений</a:t>
            </a:r>
            <a:r>
              <a:rPr lang="ru-RU" sz="1400" b="1" dirty="0" smtClean="0"/>
              <a:t> </a:t>
            </a:r>
            <a:r>
              <a:rPr lang="ru-RU" sz="1400" b="1" dirty="0" err="1" smtClean="0"/>
              <a:t>рівень</a:t>
            </a:r>
            <a:endParaRPr lang="uk-UA" sz="1400" b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1043608" y="4797152"/>
            <a:ext cx="536408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FF0000"/>
                </a:solidFill>
              </a:rPr>
              <a:t>НАВЧАННЯ ЗА ДИСТАНЦІЙНОЮ ФОРМОЮ  </a:t>
            </a:r>
            <a:endParaRPr lang="uk-UA" sz="1400" b="1" dirty="0">
              <a:solidFill>
                <a:srgbClr val="FF0000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115616" y="5085184"/>
            <a:ext cx="43204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400" b="1" dirty="0" smtClean="0">
                <a:solidFill>
                  <a:srgbClr val="FF0000"/>
                </a:solidFill>
              </a:rPr>
              <a:t>ТОВ “АКАДЕМІЯ ЦИФРОВОГО РОЗВИТКУ</a:t>
            </a:r>
            <a:r>
              <a:rPr lang="uk-UA" dirty="0" smtClean="0">
                <a:solidFill>
                  <a:srgbClr val="FF0000"/>
                </a:solidFill>
              </a:rPr>
              <a:t>”</a:t>
            </a:r>
            <a:endParaRPr lang="uk-UA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87982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C:\Users\Гость\Desktop\атестація\поапео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052736"/>
            <a:ext cx="5504612" cy="3096344"/>
          </a:xfrm>
          <a:prstGeom prst="rect">
            <a:avLst/>
          </a:prstGeom>
          <a:noFill/>
        </p:spPr>
      </p:pic>
      <p:pic>
        <p:nvPicPr>
          <p:cNvPr id="35842" name="Picture 2" descr="C:\Users\Гость\Desktop\атестація\птопа.pn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67744" y="3501008"/>
            <a:ext cx="5144571" cy="2893821"/>
          </a:xfrm>
          <a:prstGeom prst="rect">
            <a:avLst/>
          </a:prstGeom>
          <a:noFill/>
        </p:spPr>
      </p:pic>
      <p:sp>
        <p:nvSpPr>
          <p:cNvPr id="35845" name="Rectangle 5"/>
          <p:cNvSpPr>
            <a:spLocks noChangeArrowheads="1"/>
          </p:cNvSpPr>
          <p:nvPr/>
        </p:nvSpPr>
        <p:spPr bwMode="auto">
          <a:xfrm>
            <a:off x="1907704" y="476672"/>
            <a:ext cx="5219700" cy="8382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uk-UA" sz="3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cs typeface="Arial" pitchFamily="34" charset="0"/>
              </a:rPr>
              <a:t>Стіна слів</a:t>
            </a:r>
            <a:endParaRPr kumimoji="0" lang="uk-UA" sz="48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3074" name="Picture 2" descr="C:\Users\Гость\Desktop\атестація\Без імені (2)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620688"/>
            <a:ext cx="8046156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Picture 2" descr="C:\Users\Гость\AppData\Local\Packages\Microsoft.Windows.Photos_8wekyb3d8bbwe\TempState\ShareServiceTempFolder\12.jpe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0"/>
            <a:ext cx="5997929" cy="3373835"/>
          </a:xfrm>
          <a:prstGeom prst="rect">
            <a:avLst/>
          </a:prstGeom>
          <a:noFill/>
        </p:spPr>
      </p:pic>
      <p:pic>
        <p:nvPicPr>
          <p:cNvPr id="35842" name="Picture 2" descr="C:\Users\Гость\Desktop\атестація\ядс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9832" y="2924944"/>
            <a:ext cx="5559263" cy="312708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uk-UA" dirty="0" smtClean="0"/>
              <a:t>Участь дітей в конкурсах</a:t>
            </a:r>
            <a:endParaRPr lang="uk-UA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9552" y="1124744"/>
            <a:ext cx="8136904" cy="4968552"/>
          </a:xfrm>
        </p:spPr>
        <p:txBody>
          <a:bodyPr/>
          <a:lstStyle/>
          <a:p>
            <a:r>
              <a:rPr lang="uk-UA" sz="1200" b="1" dirty="0" smtClean="0"/>
              <a:t>Конкурс «Жінки в науці»                                                           Конкурс «Зимові свята в традиціях нашого народу» </a:t>
            </a:r>
            <a:endParaRPr lang="uk-UA" sz="1200" dirty="0" smtClean="0"/>
          </a:p>
          <a:p>
            <a:r>
              <a:rPr lang="uk-UA" sz="1200" dirty="0" smtClean="0"/>
              <a:t>Ярмак С. . диплом І ступеня                                                                  Куліш Д. . диплом І ступеня</a:t>
            </a:r>
          </a:p>
          <a:p>
            <a:r>
              <a:rPr lang="uk-UA" sz="1200" dirty="0" smtClean="0"/>
              <a:t> Куліш Д. . диплом І ступеня                                                                  Тумак О. . диплом І ступеня                                                                                                                     </a:t>
            </a:r>
          </a:p>
          <a:p>
            <a:r>
              <a:rPr lang="uk-UA" sz="1200" b="1" dirty="0" smtClean="0"/>
              <a:t>Конкурс «У пошуках скарбів» </a:t>
            </a:r>
            <a:r>
              <a:rPr lang="uk-UA" sz="1200" dirty="0" smtClean="0"/>
              <a:t>                                                             Ярмак С. . диплом І ступеня</a:t>
            </a:r>
          </a:p>
          <a:p>
            <a:r>
              <a:rPr lang="uk-UA" sz="1200" dirty="0" smtClean="0"/>
              <a:t>Тумак О. . диплом ІІ ступеня                                                                </a:t>
            </a:r>
            <a:r>
              <a:rPr lang="uk-UA" sz="1200" b="1" dirty="0" smtClean="0"/>
              <a:t>Міжнародний математичний конкурс Кенгуру  </a:t>
            </a:r>
          </a:p>
          <a:p>
            <a:r>
              <a:rPr lang="uk-UA" sz="1200" dirty="0" smtClean="0"/>
              <a:t> Ярмак С. . диплом ІІ ступеня                                                                    Куліш Д. - відмінний результат</a:t>
            </a:r>
          </a:p>
          <a:p>
            <a:pPr>
              <a:buNone/>
            </a:pPr>
            <a:r>
              <a:rPr lang="uk-UA" sz="1200" b="1" dirty="0" smtClean="0"/>
              <a:t>           Конкурс «Я — робототехнік!»                                                                 </a:t>
            </a:r>
            <a:r>
              <a:rPr lang="uk-UA" sz="1200" dirty="0" smtClean="0"/>
              <a:t>Ярмак С. -  добрий результат</a:t>
            </a:r>
          </a:p>
          <a:p>
            <a:r>
              <a:rPr lang="uk-UA" sz="1200" dirty="0" smtClean="0"/>
              <a:t>Куліш Д. . диплом І ступеня</a:t>
            </a:r>
          </a:p>
          <a:p>
            <a:r>
              <a:rPr lang="uk-UA" sz="1200" dirty="0" smtClean="0"/>
              <a:t>Тумак О. . диплом І ступеня                                       </a:t>
            </a:r>
            <a:r>
              <a:rPr lang="uk-UA" sz="1200" b="1" dirty="0" smtClean="0"/>
              <a:t>Зональний етап  </a:t>
            </a:r>
            <a:r>
              <a:rPr lang="ru-RU" sz="1200" b="1" dirty="0" err="1" smtClean="0"/>
              <a:t>Міжнародного</a:t>
            </a:r>
            <a:r>
              <a:rPr lang="ru-RU" sz="1200" b="1" dirty="0" smtClean="0"/>
              <a:t> конкурсу </a:t>
            </a:r>
            <a:r>
              <a:rPr lang="ru-RU" sz="1200" b="1" dirty="0" err="1" smtClean="0"/>
              <a:t>з</a:t>
            </a:r>
            <a:r>
              <a:rPr lang="ru-RU" sz="1200" b="1" dirty="0" smtClean="0"/>
              <a:t> </a:t>
            </a:r>
            <a:r>
              <a:rPr lang="ru-RU" sz="1200" b="1" dirty="0" err="1" smtClean="0"/>
              <a:t>української</a:t>
            </a:r>
            <a:r>
              <a:rPr lang="ru-RU" sz="1200" b="1" dirty="0" smtClean="0"/>
              <a:t> </a:t>
            </a:r>
            <a:r>
              <a:rPr lang="ru-RU" sz="1200" b="1" dirty="0" err="1" smtClean="0"/>
              <a:t>мови</a:t>
            </a:r>
            <a:r>
              <a:rPr lang="ru-RU" sz="1200" b="1" dirty="0" smtClean="0"/>
              <a:t> </a:t>
            </a:r>
            <a:r>
              <a:rPr lang="ru-RU" sz="1200" b="1" dirty="0" err="1" smtClean="0"/>
              <a:t>імені</a:t>
            </a:r>
            <a:endParaRPr lang="uk-UA" sz="1200" b="1" dirty="0" smtClean="0"/>
          </a:p>
          <a:p>
            <a:r>
              <a:rPr lang="uk-UA" sz="1200" dirty="0" smtClean="0"/>
              <a:t>Ярмак С. . диплом І ступеня                                              </a:t>
            </a:r>
            <a:r>
              <a:rPr lang="ru-RU" sz="1200" dirty="0" smtClean="0"/>
              <a:t> </a:t>
            </a:r>
            <a:r>
              <a:rPr lang="ru-RU" sz="1200" b="1" dirty="0" smtClean="0"/>
              <a:t>Петра </a:t>
            </a:r>
            <a:r>
              <a:rPr lang="ru-RU" sz="1200" b="1" dirty="0" err="1" smtClean="0"/>
              <a:t>Яцика</a:t>
            </a:r>
            <a:r>
              <a:rPr lang="ru-RU" sz="1200" b="1" dirty="0" smtClean="0"/>
              <a:t>. </a:t>
            </a:r>
            <a:endParaRPr lang="uk-UA" sz="1200" b="1" dirty="0" smtClean="0"/>
          </a:p>
          <a:p>
            <a:r>
              <a:rPr lang="uk-UA" sz="1200" b="1" dirty="0" smtClean="0"/>
              <a:t>Конкурс «Як це працює: телебачення»                                         </a:t>
            </a:r>
            <a:r>
              <a:rPr lang="uk-UA" sz="1200" dirty="0" smtClean="0"/>
              <a:t>Куліш Денис – ІІ місце</a:t>
            </a:r>
          </a:p>
          <a:p>
            <a:r>
              <a:rPr lang="uk-UA" sz="1200" dirty="0" smtClean="0"/>
              <a:t>Куліш Д. . диплом ІІ ступеня</a:t>
            </a:r>
          </a:p>
          <a:p>
            <a:r>
              <a:rPr lang="uk-UA" sz="1200" dirty="0" err="1" smtClean="0"/>
              <a:t>Хандука</a:t>
            </a:r>
            <a:r>
              <a:rPr lang="uk-UA" sz="1200" dirty="0" smtClean="0"/>
              <a:t> О. . диплом І ступеня</a:t>
            </a:r>
          </a:p>
          <a:p>
            <a:r>
              <a:rPr lang="uk-UA" sz="1200" dirty="0" smtClean="0"/>
              <a:t>Ярмак С. . диплом ІІ ступеня</a:t>
            </a:r>
          </a:p>
          <a:p>
            <a:r>
              <a:rPr lang="uk-UA" sz="1200" dirty="0" smtClean="0"/>
              <a:t>Тумак О. . диплом ІІІ ступеня</a:t>
            </a:r>
          </a:p>
          <a:p>
            <a:r>
              <a:rPr lang="uk-UA" sz="1200" b="1" dirty="0" smtClean="0"/>
              <a:t>Конкурс «Яскрава Антарктика: погляд зі станції «Академік Вернадський» </a:t>
            </a:r>
            <a:endParaRPr lang="uk-UA" sz="1200" dirty="0" smtClean="0"/>
          </a:p>
          <a:p>
            <a:r>
              <a:rPr lang="uk-UA" sz="1200" dirty="0" err="1" smtClean="0"/>
              <a:t>Стурза</a:t>
            </a:r>
            <a:r>
              <a:rPr lang="uk-UA" sz="1200" dirty="0" smtClean="0"/>
              <a:t> О. диплом І ступеня</a:t>
            </a:r>
          </a:p>
          <a:p>
            <a:r>
              <a:rPr lang="uk-UA" sz="1200" dirty="0" smtClean="0"/>
              <a:t>Тумак О. . диплом І ступеня</a:t>
            </a:r>
          </a:p>
          <a:p>
            <a:r>
              <a:rPr lang="uk-UA" sz="1200" dirty="0" err="1" smtClean="0"/>
              <a:t>Хандука</a:t>
            </a:r>
            <a:r>
              <a:rPr lang="uk-UA" sz="1200" dirty="0" smtClean="0"/>
              <a:t> О. . диплом ІІ ступеня</a:t>
            </a:r>
          </a:p>
          <a:p>
            <a:r>
              <a:rPr lang="uk-UA" sz="1200" dirty="0" smtClean="0"/>
              <a:t>Ярмак С. . диплом ІІІ ступеня</a:t>
            </a:r>
          </a:p>
          <a:p>
            <a:r>
              <a:rPr lang="uk-UA" sz="1200" dirty="0" smtClean="0"/>
              <a:t>Куліш Д. . диплом ІІ ступеня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785799">
            <a:off x="3306323" y="1427614"/>
            <a:ext cx="1526027" cy="10796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Рисунок 6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863997">
            <a:off x="7070872" y="3217211"/>
            <a:ext cx="1427707" cy="186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369414">
            <a:off x="5651546" y="4214363"/>
            <a:ext cx="1514988" cy="2159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Участь в олімпіадах </a:t>
            </a:r>
            <a:endParaRPr lang="uk-UA" dirty="0"/>
          </a:p>
        </p:txBody>
      </p:sp>
      <p:pic>
        <p:nvPicPr>
          <p:cNvPr id="5121" name="Picture 1" descr="C:\Users\Гость\Desktop\атестація\досягнення дітей\2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19868151">
            <a:off x="702419" y="687055"/>
            <a:ext cx="1850033" cy="2642550"/>
          </a:xfrm>
          <a:prstGeom prst="rect">
            <a:avLst/>
          </a:prstGeom>
          <a:noFill/>
        </p:spPr>
      </p:pic>
      <p:pic>
        <p:nvPicPr>
          <p:cNvPr id="5122" name="Picture 2" descr="C:\Users\Гость\Desktop\атестація\досягнення дітей\Без імені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02981">
            <a:off x="6345288" y="1248987"/>
            <a:ext cx="2362201" cy="3382242"/>
          </a:xfrm>
          <a:prstGeom prst="rect">
            <a:avLst/>
          </a:prstGeom>
          <a:noFill/>
        </p:spPr>
      </p:pic>
      <p:pic>
        <p:nvPicPr>
          <p:cNvPr id="5123" name="Picture 3" descr="C:\Users\Гость\Desktop\атестація\досягнення дітей\елшнл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19872" y="980728"/>
            <a:ext cx="2154358" cy="3092831"/>
          </a:xfrm>
          <a:prstGeom prst="rect">
            <a:avLst/>
          </a:prstGeom>
          <a:noFill/>
        </p:spPr>
      </p:pic>
      <p:pic>
        <p:nvPicPr>
          <p:cNvPr id="5124" name="Picture 4" descr="C:\Users\Гость\Desktop\атестація\досягнення дітей\аопл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0003105">
            <a:off x="1123695" y="3143687"/>
            <a:ext cx="1947772" cy="2747058"/>
          </a:xfrm>
          <a:prstGeom prst="rect">
            <a:avLst/>
          </a:prstGeom>
          <a:noFill/>
        </p:spPr>
      </p:pic>
      <p:pic>
        <p:nvPicPr>
          <p:cNvPr id="5125" name="Picture 5" descr="C:\Users\Гость\Desktop\атестація\досягнення дітей\рбрб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607292">
            <a:off x="5760700" y="2804087"/>
            <a:ext cx="2174181" cy="3067250"/>
          </a:xfrm>
          <a:prstGeom prst="rect">
            <a:avLst/>
          </a:prstGeom>
          <a:noFill/>
        </p:spPr>
      </p:pic>
      <p:pic>
        <p:nvPicPr>
          <p:cNvPr id="5126" name="Picture 6" descr="C:\Users\Гость\Desktop\атестація\досягнення дітей\нелш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131840" y="3068960"/>
            <a:ext cx="2126419" cy="29673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Участь дітей у  конкурсах</a:t>
            </a:r>
            <a:endParaRPr lang="uk-UA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1196752"/>
            <a:ext cx="8229600" cy="4525963"/>
          </a:xfrm>
        </p:spPr>
        <p:txBody>
          <a:bodyPr/>
          <a:lstStyle/>
          <a:p>
            <a:pPr algn="just">
              <a:buNone/>
            </a:pPr>
            <a:r>
              <a:rPr lang="ru-RU" sz="2400" dirty="0" smtClean="0"/>
              <a:t>      </a:t>
            </a:r>
            <a:r>
              <a:rPr lang="ru-RU" sz="2400" dirty="0" err="1" smtClean="0"/>
              <a:t>Куліш</a:t>
            </a:r>
            <a:r>
              <a:rPr lang="ru-RU" sz="2400" dirty="0" smtClean="0"/>
              <a:t> Денис </a:t>
            </a:r>
            <a:r>
              <a:rPr lang="ru-RU" sz="2400" dirty="0" err="1" smtClean="0"/>
              <a:t>посів</a:t>
            </a:r>
            <a:r>
              <a:rPr lang="ru-RU" sz="2400" dirty="0" smtClean="0"/>
              <a:t> ІІ </a:t>
            </a:r>
            <a:r>
              <a:rPr lang="ru-RU" sz="2400" dirty="0" err="1" smtClean="0"/>
              <a:t>почесне</a:t>
            </a:r>
            <a:r>
              <a:rPr lang="ru-RU" sz="2400" dirty="0" smtClean="0"/>
              <a:t> </a:t>
            </a:r>
            <a:r>
              <a:rPr lang="ru-RU" sz="2400" dirty="0" err="1" smtClean="0"/>
              <a:t>місце</a:t>
            </a:r>
            <a:r>
              <a:rPr lang="ru-RU" sz="2400" dirty="0" smtClean="0"/>
              <a:t> у  зональному </a:t>
            </a:r>
            <a:r>
              <a:rPr lang="ru-RU" sz="2400" dirty="0" err="1" smtClean="0"/>
              <a:t>етапі</a:t>
            </a:r>
            <a:r>
              <a:rPr lang="ru-RU" sz="2400" dirty="0" smtClean="0"/>
              <a:t> </a:t>
            </a:r>
            <a:r>
              <a:rPr lang="ru-RU" sz="2400" dirty="0" err="1" smtClean="0"/>
              <a:t>Міжнародного</a:t>
            </a:r>
            <a:r>
              <a:rPr lang="ru-RU" sz="2400" dirty="0" smtClean="0"/>
              <a:t> конкурсу </a:t>
            </a:r>
            <a:r>
              <a:rPr lang="ru-RU" sz="2400" dirty="0" err="1" smtClean="0"/>
              <a:t>з</a:t>
            </a:r>
            <a:r>
              <a:rPr lang="ru-RU" sz="2400" dirty="0" smtClean="0"/>
              <a:t> </a:t>
            </a:r>
            <a:r>
              <a:rPr lang="ru-RU" sz="2400" dirty="0" err="1" smtClean="0"/>
              <a:t>української</a:t>
            </a:r>
            <a:r>
              <a:rPr lang="ru-RU" sz="2400" dirty="0" smtClean="0"/>
              <a:t> </a:t>
            </a:r>
            <a:r>
              <a:rPr lang="ru-RU" sz="2400" dirty="0" err="1" smtClean="0"/>
              <a:t>мови</a:t>
            </a:r>
            <a:r>
              <a:rPr lang="ru-RU" sz="2400" dirty="0" smtClean="0"/>
              <a:t> </a:t>
            </a:r>
            <a:r>
              <a:rPr lang="ru-RU" sz="2400" dirty="0" err="1" smtClean="0"/>
              <a:t>імені</a:t>
            </a:r>
            <a:r>
              <a:rPr lang="ru-RU" sz="2400" dirty="0" smtClean="0"/>
              <a:t> Петра </a:t>
            </a:r>
            <a:r>
              <a:rPr lang="ru-RU" sz="2400" dirty="0" err="1" smtClean="0"/>
              <a:t>Яцика</a:t>
            </a:r>
            <a:r>
              <a:rPr lang="ru-RU" sz="2400" dirty="0" smtClean="0"/>
              <a:t>.</a:t>
            </a:r>
            <a:endParaRPr lang="uk-UA" sz="2400" dirty="0"/>
          </a:p>
        </p:txBody>
      </p:sp>
      <p:pic>
        <p:nvPicPr>
          <p:cNvPr id="6" name="Picture 2" descr="C:\Users\Гость\Desktop\атестація\итмп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8819" y="2492896"/>
            <a:ext cx="3626371" cy="2592288"/>
          </a:xfrm>
          <a:prstGeom prst="rect">
            <a:avLst/>
          </a:prstGeom>
          <a:noFill/>
        </p:spPr>
      </p:pic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2132856"/>
            <a:ext cx="3078342" cy="4104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lum bright="30000"/>
          </a:blip>
          <a:srcRect/>
          <a:stretch>
            <a:fillRect/>
          </a:stretch>
        </p:blipFill>
        <p:spPr bwMode="auto">
          <a:xfrm>
            <a:off x="3203848" y="2348880"/>
            <a:ext cx="2592288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70186"/>
          </a:xfrm>
        </p:spPr>
        <p:txBody>
          <a:bodyPr/>
          <a:lstStyle/>
          <a:p>
            <a:pPr algn="just"/>
            <a:r>
              <a:rPr lang="uk-UA" sz="3200" b="1" dirty="0" smtClean="0"/>
              <a:t>У  міжнародному конкурсі педагогічної майстерності </a:t>
            </a:r>
            <a:r>
              <a:rPr lang="uk-UA" sz="3200" b="1" dirty="0" err="1" smtClean="0"/>
              <a:t>“Сонце</a:t>
            </a:r>
            <a:r>
              <a:rPr lang="uk-UA" sz="3200" b="1" dirty="0" smtClean="0"/>
              <a:t> </a:t>
            </a:r>
            <a:r>
              <a:rPr lang="uk-UA" sz="3200" b="1" dirty="0" err="1" smtClean="0"/>
              <a:t>Сократа”</a:t>
            </a:r>
            <a:r>
              <a:rPr lang="uk-UA" sz="3200" b="1" dirty="0" smtClean="0"/>
              <a:t> в номінації </a:t>
            </a:r>
            <a:r>
              <a:rPr lang="uk-UA" sz="3200" b="1" dirty="0" err="1" smtClean="0"/>
              <a:t>“розробка</a:t>
            </a:r>
            <a:r>
              <a:rPr lang="uk-UA" sz="3200" b="1" dirty="0" smtClean="0"/>
              <a:t> уроку (шкільна освіта)</a:t>
            </a:r>
            <a:r>
              <a:rPr lang="uk-UA" sz="3200" b="1" dirty="0" err="1" smtClean="0"/>
              <a:t>”за</a:t>
            </a:r>
            <a:r>
              <a:rPr lang="uk-UA" sz="3200" b="1" dirty="0" smtClean="0"/>
              <a:t>  підсумками 5 – </a:t>
            </a:r>
            <a:r>
              <a:rPr lang="uk-UA" sz="3200" b="1" dirty="0" err="1" smtClean="0"/>
              <a:t>го</a:t>
            </a:r>
            <a:r>
              <a:rPr lang="uk-UA" sz="3200" b="1" dirty="0" smtClean="0"/>
              <a:t> сезону 2 – </a:t>
            </a:r>
            <a:r>
              <a:rPr lang="uk-UA" sz="3200" b="1" dirty="0" err="1" smtClean="0"/>
              <a:t>го</a:t>
            </a:r>
            <a:r>
              <a:rPr lang="uk-UA" sz="3200" b="1" dirty="0" smtClean="0"/>
              <a:t> туру посіла перше місце</a:t>
            </a:r>
            <a:endParaRPr lang="uk-UA" sz="3200" b="1" dirty="0"/>
          </a:p>
        </p:txBody>
      </p:sp>
      <p:pic>
        <p:nvPicPr>
          <p:cNvPr id="1026" name="Picture 2" descr="C:\Users\Гость\Desktop\ар.pn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902049">
            <a:off x="5629255" y="2472587"/>
            <a:ext cx="2524478" cy="3488019"/>
          </a:xfrm>
          <a:prstGeom prst="rect">
            <a:avLst/>
          </a:prstGeom>
          <a:noFill/>
        </p:spPr>
      </p:pic>
      <p:pic>
        <p:nvPicPr>
          <p:cNvPr id="4" name="Picture 6" descr="C:\Users\Гость\Desktop\атестація\227 N S Marykina TM 102024196722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889784">
            <a:off x="434474" y="3491962"/>
            <a:ext cx="2936602" cy="20882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Публікації</a:t>
            </a:r>
            <a:endParaRPr lang="uk-UA" dirty="0"/>
          </a:p>
        </p:txBody>
      </p:sp>
      <p:pic>
        <p:nvPicPr>
          <p:cNvPr id="56322" name="Picture 2" descr="C:\Users\Гость\Desktop\атестація\публікації\c5331d33-certificate-7133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20807153">
            <a:off x="538102" y="2363753"/>
            <a:ext cx="2415991" cy="3417243"/>
          </a:xfrm>
          <a:prstGeom prst="rect">
            <a:avLst/>
          </a:prstGeom>
          <a:noFill/>
        </p:spPr>
      </p:pic>
      <p:pic>
        <p:nvPicPr>
          <p:cNvPr id="56323" name="Picture 3" descr="C:\Users\Гость\Desktop\атестація\публікації\550c9ffa-certificate-7137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665217">
            <a:off x="6094929" y="2616563"/>
            <a:ext cx="2358943" cy="3336553"/>
          </a:xfrm>
          <a:prstGeom prst="rect">
            <a:avLst/>
          </a:prstGeom>
          <a:noFill/>
        </p:spPr>
      </p:pic>
      <p:pic>
        <p:nvPicPr>
          <p:cNvPr id="5632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876058">
            <a:off x="2726221" y="1993730"/>
            <a:ext cx="2459112" cy="3268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632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221056">
            <a:off x="3958979" y="2459772"/>
            <a:ext cx="2517658" cy="355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D:\Слайди для презентацій\-27-638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4282" y="214290"/>
            <a:ext cx="8715436" cy="6382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wedge/>
    <p:sndAc>
      <p:stSnd>
        <p:snd r:embed="rId2" name="applause.wav"/>
      </p:stSnd>
    </p:sndAc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620688"/>
            <a:ext cx="8229600" cy="792088"/>
          </a:xfrm>
        </p:spPr>
        <p:txBody>
          <a:bodyPr/>
          <a:lstStyle/>
          <a:p>
            <a:pPr lvl="0"/>
            <a:r>
              <a:rPr lang="uk-UA" b="1" dirty="0" smtClean="0">
                <a:latin typeface="Arial Narrow" pitchFamily="34" charset="0"/>
              </a:rPr>
              <a:t>Курсова перепідготовка</a:t>
            </a:r>
            <a:r>
              <a:rPr lang="ru-RU" b="1" dirty="0" smtClean="0">
                <a:latin typeface="Arial" pitchFamily="34" charset="0"/>
              </a:rPr>
              <a:t/>
            </a:r>
            <a:br>
              <a:rPr lang="ru-RU" b="1" dirty="0" smtClean="0">
                <a:latin typeface="Arial" pitchFamily="34" charset="0"/>
              </a:rPr>
            </a:br>
            <a:r>
              <a:rPr lang="ru-RU" b="1" dirty="0" smtClean="0">
                <a:gradFill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mana Script" pitchFamily="34" charset="-52"/>
              </a:rPr>
              <a:t/>
            </a:r>
            <a:br>
              <a:rPr lang="ru-RU" b="1" dirty="0" smtClean="0">
                <a:gradFill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mana Script" pitchFamily="34" charset="-52"/>
              </a:rPr>
            </a:br>
            <a:endParaRPr lang="uk-UA" dirty="0"/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611560" y="3068960"/>
            <a:ext cx="7283152" cy="31577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b="1" dirty="0" err="1" smtClean="0"/>
              <a:t>Учителі</a:t>
            </a:r>
            <a:r>
              <a:rPr lang="ru-RU" sz="1800" b="1" dirty="0" smtClean="0"/>
              <a:t> </a:t>
            </a:r>
            <a:r>
              <a:rPr lang="ru-RU" sz="1800" b="1" dirty="0" err="1" smtClean="0"/>
              <a:t>початкових</a:t>
            </a:r>
            <a:r>
              <a:rPr lang="ru-RU" sz="1800" b="1" dirty="0" smtClean="0"/>
              <a:t> </a:t>
            </a:r>
            <a:r>
              <a:rPr lang="ru-RU" sz="1800" b="1" dirty="0" err="1" smtClean="0"/>
              <a:t>класів</a:t>
            </a:r>
            <a:r>
              <a:rPr lang="ru-RU" sz="1800" b="1" dirty="0" smtClean="0"/>
              <a:t>. </a:t>
            </a:r>
            <a:r>
              <a:rPr lang="ru-RU" sz="1800" b="1" dirty="0" err="1" smtClean="0"/>
              <a:t>Благополуччя</a:t>
            </a:r>
            <a:r>
              <a:rPr lang="ru-RU" sz="1800" b="1" dirty="0" smtClean="0"/>
              <a:t> </a:t>
            </a:r>
            <a:r>
              <a:rPr lang="ru-RU" sz="1800" b="1" dirty="0" err="1" smtClean="0"/>
              <a:t>дітей</a:t>
            </a:r>
            <a:r>
              <a:rPr lang="ru-RU" sz="1800" b="1" dirty="0" smtClean="0"/>
              <a:t> </a:t>
            </a:r>
            <a:r>
              <a:rPr lang="ru-RU" sz="1800" b="1" dirty="0" err="1" smtClean="0"/>
              <a:t>і</a:t>
            </a:r>
            <a:r>
              <a:rPr lang="ru-RU" sz="1800" b="1" dirty="0" smtClean="0"/>
              <a:t> </a:t>
            </a:r>
            <a:r>
              <a:rPr lang="ru-RU" sz="1800" b="1" dirty="0" err="1" smtClean="0"/>
              <a:t>педагогів</a:t>
            </a:r>
            <a:r>
              <a:rPr lang="ru-RU" sz="1800" b="1" dirty="0" smtClean="0"/>
              <a:t> : </a:t>
            </a:r>
            <a:r>
              <a:rPr lang="ru-RU" sz="1800" b="1" dirty="0" err="1" smtClean="0"/>
              <a:t>дієві</a:t>
            </a:r>
            <a:r>
              <a:rPr lang="ru-RU" sz="1800" b="1" dirty="0" smtClean="0"/>
              <a:t> </a:t>
            </a:r>
            <a:r>
              <a:rPr lang="ru-RU" sz="1800" b="1" dirty="0" err="1" smtClean="0"/>
              <a:t>інструменти</a:t>
            </a:r>
            <a:r>
              <a:rPr lang="ru-RU" sz="1800" b="1" dirty="0" smtClean="0"/>
              <a:t> та практики </a:t>
            </a:r>
            <a:r>
              <a:rPr lang="ru-RU" sz="1800" b="1" dirty="0" err="1" smtClean="0"/>
              <a:t>психосоціальної</a:t>
            </a:r>
            <a:r>
              <a:rPr lang="ru-RU" sz="1800" b="1" dirty="0" smtClean="0"/>
              <a:t> </a:t>
            </a:r>
            <a:r>
              <a:rPr lang="ru-RU" sz="1800" b="1" dirty="0" err="1" smtClean="0"/>
              <a:t>підтримки</a:t>
            </a:r>
            <a:r>
              <a:rPr lang="ru-RU" sz="1800" b="1" dirty="0" smtClean="0"/>
              <a:t>.</a:t>
            </a:r>
          </a:p>
          <a:p>
            <a:r>
              <a:rPr lang="ru-RU" sz="1800" b="1" dirty="0" err="1" smtClean="0"/>
              <a:t>Учителі</a:t>
            </a:r>
            <a:r>
              <a:rPr lang="ru-RU" sz="1800" b="1" dirty="0" smtClean="0"/>
              <a:t> </a:t>
            </a:r>
            <a:r>
              <a:rPr lang="ru-RU" sz="1800" b="1" dirty="0" err="1" smtClean="0"/>
              <a:t>початкових</a:t>
            </a:r>
            <a:r>
              <a:rPr lang="ru-RU" sz="1800" b="1" dirty="0" smtClean="0"/>
              <a:t> </a:t>
            </a:r>
            <a:r>
              <a:rPr lang="ru-RU" sz="1800" b="1" dirty="0" err="1" smtClean="0"/>
              <a:t>класів</a:t>
            </a:r>
            <a:r>
              <a:rPr lang="ru-RU" sz="1800" b="1" dirty="0" smtClean="0"/>
              <a:t> «</a:t>
            </a:r>
            <a:r>
              <a:rPr lang="ru-RU" sz="1800" b="1" dirty="0" err="1" smtClean="0"/>
              <a:t>Діяльнісний</a:t>
            </a:r>
            <a:r>
              <a:rPr lang="ru-RU" sz="1800" b="1" dirty="0" smtClean="0"/>
              <a:t> </a:t>
            </a:r>
            <a:r>
              <a:rPr lang="ru-RU" sz="1800" b="1" dirty="0" err="1" smtClean="0"/>
              <a:t>підхід</a:t>
            </a:r>
            <a:r>
              <a:rPr lang="ru-RU" sz="1800" b="1" dirty="0" smtClean="0"/>
              <a:t> в </a:t>
            </a:r>
            <a:r>
              <a:rPr lang="ru-RU" sz="1800" b="1" dirty="0" err="1" smtClean="0"/>
              <a:t>реаліях</a:t>
            </a:r>
            <a:r>
              <a:rPr lang="ru-RU" sz="1800" b="1" dirty="0" smtClean="0"/>
              <a:t> </a:t>
            </a:r>
            <a:r>
              <a:rPr lang="ru-RU" sz="1800" b="1" dirty="0" err="1" smtClean="0"/>
              <a:t>сьогодення</a:t>
            </a:r>
            <a:r>
              <a:rPr lang="ru-RU" sz="1800" b="1" dirty="0" smtClean="0"/>
              <a:t>»</a:t>
            </a:r>
          </a:p>
          <a:p>
            <a:r>
              <a:rPr lang="uk-UA" sz="1800" b="1" dirty="0" smtClean="0"/>
              <a:t>Учителів початкових класів, які у</a:t>
            </a:r>
            <a:r>
              <a:rPr lang="uk-UA" sz="2000" b="1" dirty="0" smtClean="0"/>
              <a:t> 2022 – 2023 </a:t>
            </a:r>
            <a:r>
              <a:rPr lang="uk-UA" sz="1800" b="1" dirty="0" err="1" smtClean="0"/>
              <a:t>н.р</a:t>
            </a:r>
            <a:r>
              <a:rPr lang="uk-UA" sz="1800" b="1" dirty="0" smtClean="0"/>
              <a:t>. працюватимуть із учнями 2 класу.</a:t>
            </a:r>
            <a:endParaRPr lang="ru-RU" sz="1800" b="1" dirty="0" smtClean="0"/>
          </a:p>
          <a:p>
            <a:r>
              <a:rPr lang="uk-UA" sz="1800" b="1" dirty="0" smtClean="0"/>
              <a:t>Учителів початкових класів, які у</a:t>
            </a:r>
            <a:r>
              <a:rPr lang="uk-UA" sz="2000" b="1" dirty="0" smtClean="0"/>
              <a:t> 2023 – 2024 </a:t>
            </a:r>
            <a:r>
              <a:rPr lang="uk-UA" sz="1800" b="1" dirty="0" err="1" smtClean="0"/>
              <a:t>н.р</a:t>
            </a:r>
            <a:r>
              <a:rPr lang="uk-UA" sz="1800" b="1" dirty="0" smtClean="0"/>
              <a:t>. працюватимуть із учнями 3 класу.</a:t>
            </a:r>
            <a:endParaRPr lang="ru-RU" sz="1800" b="1" dirty="0" smtClean="0"/>
          </a:p>
          <a:p>
            <a:r>
              <a:rPr lang="ru-RU" sz="1800" b="1" dirty="0" err="1" smtClean="0"/>
              <a:t>Учителі</a:t>
            </a:r>
            <a:r>
              <a:rPr lang="ru-RU" sz="1800" b="1" dirty="0" smtClean="0"/>
              <a:t> </a:t>
            </a:r>
            <a:r>
              <a:rPr lang="ru-RU" sz="1800" b="1" dirty="0" err="1" smtClean="0"/>
              <a:t>початкових</a:t>
            </a:r>
            <a:r>
              <a:rPr lang="ru-RU" sz="1800" b="1" dirty="0" smtClean="0"/>
              <a:t> </a:t>
            </a:r>
            <a:r>
              <a:rPr lang="ru-RU" sz="1800" b="1" dirty="0" err="1" smtClean="0"/>
              <a:t>класів,які</a:t>
            </a:r>
            <a:r>
              <a:rPr lang="ru-RU" sz="1800" b="1" dirty="0" smtClean="0"/>
              <a:t> у 2024 – 2025 н.р. </a:t>
            </a:r>
            <a:r>
              <a:rPr lang="ru-RU" sz="1800" b="1" dirty="0" err="1" smtClean="0"/>
              <a:t>прцюватимуть</a:t>
            </a:r>
            <a:r>
              <a:rPr lang="ru-RU" sz="1800" b="1" dirty="0" smtClean="0"/>
              <a:t> </a:t>
            </a:r>
            <a:r>
              <a:rPr lang="ru-RU" sz="1800" b="1" dirty="0" err="1" smtClean="0"/>
              <a:t>із</a:t>
            </a:r>
            <a:r>
              <a:rPr lang="ru-RU" sz="1800" b="1" dirty="0" smtClean="0"/>
              <a:t> </a:t>
            </a:r>
            <a:r>
              <a:rPr lang="ru-RU" sz="1800" b="1" dirty="0" err="1" smtClean="0"/>
              <a:t>учнями</a:t>
            </a:r>
            <a:r>
              <a:rPr lang="ru-RU" sz="1800" b="1" dirty="0" smtClean="0"/>
              <a:t> 4 </a:t>
            </a:r>
            <a:r>
              <a:rPr lang="ru-RU" sz="1800" b="1" dirty="0" err="1" smtClean="0"/>
              <a:t>класу</a:t>
            </a:r>
            <a:r>
              <a:rPr lang="ru-RU" sz="1800" b="1" dirty="0" smtClean="0"/>
              <a:t>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899592" y="1628800"/>
            <a:ext cx="669674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 smtClean="0"/>
              <a:t>Учителі</a:t>
            </a:r>
            <a:r>
              <a:rPr lang="ru-RU" b="1" dirty="0" smtClean="0"/>
              <a:t> </a:t>
            </a:r>
            <a:r>
              <a:rPr lang="ru-RU" b="1" dirty="0" err="1" smtClean="0"/>
              <a:t>початкових</a:t>
            </a:r>
            <a:r>
              <a:rPr lang="ru-RU" b="1" dirty="0" smtClean="0"/>
              <a:t> </a:t>
            </a:r>
            <a:r>
              <a:rPr lang="ru-RU" b="1" dirty="0" err="1" smtClean="0"/>
              <a:t>класів</a:t>
            </a:r>
            <a:r>
              <a:rPr lang="ru-RU" b="1" dirty="0" smtClean="0"/>
              <a:t>, </a:t>
            </a:r>
            <a:r>
              <a:rPr lang="ru-RU" b="1" dirty="0" err="1" smtClean="0"/>
              <a:t>які</a:t>
            </a:r>
            <a:r>
              <a:rPr lang="ru-RU" b="1" dirty="0" smtClean="0"/>
              <a:t> </a:t>
            </a:r>
            <a:r>
              <a:rPr lang="ru-RU" b="1" dirty="0" err="1" smtClean="0"/>
              <a:t>викладають</a:t>
            </a:r>
            <a:r>
              <a:rPr lang="ru-RU" b="1" dirty="0" smtClean="0"/>
              <a:t> </a:t>
            </a:r>
            <a:r>
              <a:rPr lang="ru-RU" b="1" dirty="0" err="1" smtClean="0"/>
              <a:t>інформатику</a:t>
            </a:r>
            <a:endParaRPr lang="ru-RU" b="1" dirty="0" smtClean="0"/>
          </a:p>
          <a:p>
            <a:r>
              <a:rPr lang="ru-RU" b="1" dirty="0" err="1" smtClean="0"/>
              <a:t>Учителі</a:t>
            </a:r>
            <a:r>
              <a:rPr lang="ru-RU" b="1" dirty="0" smtClean="0"/>
              <a:t> </a:t>
            </a:r>
            <a:r>
              <a:rPr lang="ru-RU" b="1" dirty="0" err="1" smtClean="0"/>
              <a:t>початкових</a:t>
            </a:r>
            <a:r>
              <a:rPr lang="ru-RU" b="1" dirty="0" smtClean="0"/>
              <a:t> </a:t>
            </a:r>
            <a:r>
              <a:rPr lang="ru-RU" b="1" dirty="0" err="1" smtClean="0"/>
              <a:t>класів</a:t>
            </a:r>
            <a:r>
              <a:rPr lang="ru-RU" b="1" dirty="0" smtClean="0"/>
              <a:t> для </a:t>
            </a:r>
            <a:r>
              <a:rPr lang="ru-RU" b="1" dirty="0" err="1" smtClean="0"/>
              <a:t>роботи</a:t>
            </a:r>
            <a:r>
              <a:rPr lang="ru-RU" b="1" dirty="0" smtClean="0"/>
              <a:t> в </a:t>
            </a:r>
            <a:r>
              <a:rPr lang="ru-RU" b="1" dirty="0" err="1" smtClean="0"/>
              <a:t>умовах</a:t>
            </a:r>
            <a:r>
              <a:rPr lang="ru-RU" b="1" dirty="0" smtClean="0"/>
              <a:t> </a:t>
            </a:r>
            <a:r>
              <a:rPr lang="ru-RU" b="1" dirty="0" err="1" smtClean="0"/>
              <a:t>Нової</a:t>
            </a:r>
            <a:r>
              <a:rPr lang="ru-RU" b="1" dirty="0" smtClean="0"/>
              <a:t>  </a:t>
            </a:r>
            <a:r>
              <a:rPr lang="ru-RU" b="1" dirty="0" err="1" smtClean="0"/>
              <a:t>української</a:t>
            </a:r>
            <a:r>
              <a:rPr lang="ru-RU" b="1" dirty="0" smtClean="0"/>
              <a:t> </a:t>
            </a:r>
            <a:r>
              <a:rPr lang="ru-RU" b="1" dirty="0" err="1" smtClean="0"/>
              <a:t>школи</a:t>
            </a:r>
            <a:endParaRPr lang="ru-RU" b="1" dirty="0" smtClean="0"/>
          </a:p>
          <a:p>
            <a:r>
              <a:rPr lang="uk-UA" b="1" dirty="0" smtClean="0"/>
              <a:t>Учителів початкових класів, які у 2021 – 2022 </a:t>
            </a:r>
            <a:r>
              <a:rPr lang="uk-UA" b="1" dirty="0" err="1" smtClean="0"/>
              <a:t>н.р</a:t>
            </a:r>
            <a:r>
              <a:rPr lang="uk-UA" b="1" dirty="0" smtClean="0"/>
              <a:t>. працюватимуть з першокласниками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059832" y="1340768"/>
            <a:ext cx="10502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b="1" dirty="0" smtClean="0">
                <a:solidFill>
                  <a:srgbClr val="FF0000"/>
                </a:solidFill>
              </a:rPr>
              <a:t>МОІППО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868958"/>
          </a:xfrm>
        </p:spPr>
        <p:txBody>
          <a:bodyPr/>
          <a:lstStyle/>
          <a:p>
            <a:pPr lvl="0"/>
            <a:r>
              <a:rPr lang="uk-UA" sz="4800" b="1" dirty="0" smtClean="0">
                <a:latin typeface="Arial Narrow" pitchFamily="34" charset="0"/>
              </a:rPr>
              <a:t>Курсова перепідготовка</a:t>
            </a:r>
            <a:r>
              <a:rPr lang="ru-RU" sz="4800" b="1" dirty="0" smtClean="0">
                <a:latin typeface="Arial" pitchFamily="34" charset="0"/>
              </a:rPr>
              <a:t/>
            </a:r>
            <a:br>
              <a:rPr lang="ru-RU" sz="4800" b="1" dirty="0" smtClean="0">
                <a:latin typeface="Arial" pitchFamily="34" charset="0"/>
              </a:rPr>
            </a:br>
            <a:endParaRPr lang="ru-RU" sz="4800" b="1" dirty="0">
              <a:gradFill>
                <a:gsLst>
                  <a:gs pos="0">
                    <a:srgbClr val="FFF2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5400000" scaled="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mana Script" pitchFamily="34" charset="-52"/>
            </a:endParaRPr>
          </a:p>
        </p:txBody>
      </p:sp>
      <p:pic>
        <p:nvPicPr>
          <p:cNvPr id="4" name="Рисунок 3" descr="F:\Марикіна ПК № 31193118_Т2697-2020-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15816" y="1268760"/>
            <a:ext cx="2304256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/>
          <p:nvPr/>
        </p:nvPicPr>
        <p:blipFill>
          <a:blip r:embed="rId3" cstate="print"/>
          <a:srcRect l="7719" t="15707" r="26964" b="9676"/>
          <a:stretch>
            <a:fillRect/>
          </a:stretch>
        </p:blipFill>
        <p:spPr bwMode="auto">
          <a:xfrm rot="765924">
            <a:off x="3191195" y="3072052"/>
            <a:ext cx="2143140" cy="142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/>
          <p:nvPr/>
        </p:nvPicPr>
        <p:blipFill>
          <a:blip r:embed="rId4" cstate="print"/>
          <a:srcRect l="14744" t="13089" r="13372" b="3916"/>
          <a:stretch>
            <a:fillRect/>
          </a:stretch>
        </p:blipFill>
        <p:spPr bwMode="auto">
          <a:xfrm rot="386513">
            <a:off x="5382760" y="1511072"/>
            <a:ext cx="1849053" cy="17205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F:\picture\IMG-f608c1a9f6ffb16e5d19d7aca4460a53-V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4" y="4581128"/>
            <a:ext cx="2714612" cy="2035959"/>
          </a:xfrm>
          <a:prstGeom prst="rect">
            <a:avLst/>
          </a:prstGeom>
          <a:noFill/>
        </p:spPr>
      </p:pic>
      <p:pic>
        <p:nvPicPr>
          <p:cNvPr id="1026" name="Picture 2" descr="F:\Марикіна Ніна Степанівна ПК №31193118_НУШ27-2021 (2)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0770606">
            <a:off x="401102" y="1287137"/>
            <a:ext cx="2145411" cy="1512168"/>
          </a:xfrm>
          <a:prstGeom prst="rect">
            <a:avLst/>
          </a:prstGeom>
          <a:noFill/>
        </p:spPr>
      </p:pic>
      <p:pic>
        <p:nvPicPr>
          <p:cNvPr id="13" name="Picture 3" descr="F:\picture\IMG-06227e74c5ea5529036081bf69b2add5-V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000892" y="1428736"/>
            <a:ext cx="1785950" cy="2190763"/>
          </a:xfrm>
          <a:prstGeom prst="rect">
            <a:avLst/>
          </a:prstGeom>
          <a:noFill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20117318">
            <a:off x="687636" y="2802550"/>
            <a:ext cx="2160240" cy="1526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 descr="C:\Users\Гость\Desktop\атестація\Мої досягнення\Марикіна ПК № 31193118_Т3261-2023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790451">
            <a:off x="3873645" y="4479421"/>
            <a:ext cx="2467805" cy="1739405"/>
          </a:xfrm>
          <a:prstGeom prst="rect">
            <a:avLst/>
          </a:prstGeom>
          <a:noFill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823757">
            <a:off x="5583780" y="3442308"/>
            <a:ext cx="2113013" cy="14988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93817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"/>
          <p:cNvSpPr txBox="1"/>
          <p:nvPr/>
        </p:nvSpPr>
        <p:spPr>
          <a:xfrm>
            <a:off x="3214678" y="5786454"/>
            <a:ext cx="350043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sz="2800" b="1" i="1" dirty="0" smtClean="0">
                <a:solidFill>
                  <a:srgbClr val="C00000"/>
                </a:solidFill>
                <a:latin typeface="Courier New" pitchFamily="49" charset="0"/>
                <a:cs typeface="Courier New" pitchFamily="49" charset="0"/>
              </a:rPr>
              <a:t>Рутини уроку</a:t>
            </a:r>
            <a:endParaRPr lang="ru-RU" sz="2800" b="1" i="1" dirty="0">
              <a:solidFill>
                <a:srgbClr val="C00000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357166"/>
            <a:ext cx="7929618" cy="868346"/>
          </a:xfrm>
        </p:spPr>
        <p:txBody>
          <a:bodyPr/>
          <a:lstStyle/>
          <a:p>
            <a:r>
              <a:rPr lang="uk-UA" dirty="0" smtClean="0">
                <a:solidFill>
                  <a:srgbClr val="0000FF"/>
                </a:solidFill>
              </a:rPr>
              <a:t>  </a:t>
            </a:r>
            <a:r>
              <a:rPr lang="uk-UA" dirty="0" smtClean="0">
                <a:solidFill>
                  <a:srgbClr val="0000FF"/>
                </a:solidFill>
                <a:latin typeface="a_CopperGothCpsExp" pitchFamily="34" charset="-52"/>
              </a:rPr>
              <a:t>Мій клас</a:t>
            </a:r>
            <a:endParaRPr lang="ru-RU" dirty="0">
              <a:solidFill>
                <a:srgbClr val="0000FF"/>
              </a:solidFill>
              <a:latin typeface="a_CopperGothCpsExp" pitchFamily="34" charset="-52"/>
            </a:endParaRPr>
          </a:p>
        </p:txBody>
      </p:sp>
      <p:pic>
        <p:nvPicPr>
          <p:cNvPr id="1026" name="Picture 2" descr="F:\Школа\IMG_20211006_140444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500042"/>
            <a:ext cx="2643206" cy="1321603"/>
          </a:xfrm>
          <a:prstGeom prst="rect">
            <a:avLst/>
          </a:prstGeom>
          <a:noFill/>
        </p:spPr>
      </p:pic>
      <p:pic>
        <p:nvPicPr>
          <p:cNvPr id="1027" name="Picture 3" descr="F:\Школа\IMG_20211006_14052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43636" y="571480"/>
            <a:ext cx="2428892" cy="1214446"/>
          </a:xfrm>
          <a:prstGeom prst="rect">
            <a:avLst/>
          </a:prstGeom>
          <a:noFill/>
        </p:spPr>
      </p:pic>
      <p:pic>
        <p:nvPicPr>
          <p:cNvPr id="1028" name="Picture 4" descr="F:\Школа\IMG_20211006_14054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472" y="1857364"/>
            <a:ext cx="2428892" cy="1214446"/>
          </a:xfrm>
          <a:prstGeom prst="rect">
            <a:avLst/>
          </a:prstGeom>
          <a:noFill/>
        </p:spPr>
      </p:pic>
      <p:pic>
        <p:nvPicPr>
          <p:cNvPr id="1029" name="Picture 5" descr="F:\Школа\IMG_20211006_14063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8596" y="3143248"/>
            <a:ext cx="2714644" cy="1357322"/>
          </a:xfrm>
          <a:prstGeom prst="rect">
            <a:avLst/>
          </a:prstGeom>
          <a:noFill/>
        </p:spPr>
      </p:pic>
      <p:pic>
        <p:nvPicPr>
          <p:cNvPr id="1030" name="Picture 6" descr="F:\Школа\IMG_20211006_14064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28596" y="4857760"/>
            <a:ext cx="2857520" cy="1428760"/>
          </a:xfrm>
          <a:prstGeom prst="rect">
            <a:avLst/>
          </a:prstGeom>
          <a:noFill/>
        </p:spPr>
      </p:pic>
      <p:pic>
        <p:nvPicPr>
          <p:cNvPr id="1031" name="Picture 7" descr="F:\Школа\IMG_20211006_14100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786578" y="2571744"/>
            <a:ext cx="1500198" cy="3000396"/>
          </a:xfrm>
          <a:prstGeom prst="rect">
            <a:avLst/>
          </a:prstGeom>
          <a:noFill/>
        </p:spPr>
      </p:pic>
      <p:pic>
        <p:nvPicPr>
          <p:cNvPr id="1032" name="Picture 8" descr="F:\Школа\IMG_20211005_095343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571868" y="1071546"/>
            <a:ext cx="2285984" cy="1142992"/>
          </a:xfrm>
          <a:prstGeom prst="rect">
            <a:avLst/>
          </a:prstGeom>
          <a:noFill/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7620" y="2714620"/>
            <a:ext cx="2214578" cy="1604322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11" name="TextBox 1"/>
          <p:cNvSpPr txBox="1"/>
          <p:nvPr/>
        </p:nvSpPr>
        <p:spPr>
          <a:xfrm>
            <a:off x="3643306" y="2214554"/>
            <a:ext cx="25717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sz="2800" b="1" i="1" dirty="0" smtClean="0">
                <a:solidFill>
                  <a:srgbClr val="C00000"/>
                </a:solidFill>
                <a:latin typeface="Courier New" pitchFamily="49" charset="0"/>
                <a:cs typeface="Courier New" pitchFamily="49" charset="0"/>
              </a:rPr>
              <a:t>Осередок новин</a:t>
            </a:r>
            <a:endParaRPr lang="ru-RU" sz="2800" b="1" i="1" dirty="0">
              <a:solidFill>
                <a:srgbClr val="C00000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12" name="TextBox 1"/>
          <p:cNvSpPr txBox="1"/>
          <p:nvPr/>
        </p:nvSpPr>
        <p:spPr>
          <a:xfrm>
            <a:off x="214282" y="4429132"/>
            <a:ext cx="3500462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sz="2800" b="1" i="1" dirty="0" smtClean="0">
                <a:solidFill>
                  <a:srgbClr val="C00000"/>
                </a:solidFill>
                <a:latin typeface="Courier New" pitchFamily="49" charset="0"/>
                <a:cs typeface="Courier New" pitchFamily="49" charset="0"/>
              </a:rPr>
              <a:t>Осередок відкриттів</a:t>
            </a:r>
            <a:endParaRPr lang="ru-RU" sz="2800" b="1" i="1" dirty="0">
              <a:solidFill>
                <a:srgbClr val="C00000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13" name="TextBox 1"/>
          <p:cNvSpPr txBox="1"/>
          <p:nvPr/>
        </p:nvSpPr>
        <p:spPr>
          <a:xfrm>
            <a:off x="6429356" y="5214950"/>
            <a:ext cx="2500362" cy="9541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sz="2800" b="1" i="1" dirty="0" smtClean="0">
                <a:solidFill>
                  <a:srgbClr val="C00000"/>
                </a:solidFill>
                <a:latin typeface="Courier New" pitchFamily="49" charset="0"/>
                <a:cs typeface="Courier New" pitchFamily="49" charset="0"/>
              </a:rPr>
              <a:t>Осередок матеріалів</a:t>
            </a:r>
            <a:endParaRPr lang="ru-RU" sz="2800" b="1" i="1" dirty="0">
              <a:solidFill>
                <a:srgbClr val="C00000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14" name="TextBox 1"/>
          <p:cNvSpPr txBox="1"/>
          <p:nvPr/>
        </p:nvSpPr>
        <p:spPr>
          <a:xfrm>
            <a:off x="6143636" y="1714488"/>
            <a:ext cx="278608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sz="2800" b="1" i="1" dirty="0" smtClean="0">
                <a:solidFill>
                  <a:srgbClr val="C00000"/>
                </a:solidFill>
                <a:latin typeface="Courier New" pitchFamily="49" charset="0"/>
                <a:cs typeface="Courier New" pitchFamily="49" charset="0"/>
              </a:rPr>
              <a:t>Методичний осередок</a:t>
            </a:r>
            <a:endParaRPr lang="ru-RU" sz="2800" b="1" i="1" dirty="0">
              <a:solidFill>
                <a:srgbClr val="C00000"/>
              </a:solidFill>
              <a:latin typeface="Courier New" pitchFamily="49" charset="0"/>
              <a:cs typeface="Courier New" pitchFamily="49" charset="0"/>
            </a:endParaRPr>
          </a:p>
        </p:txBody>
      </p:sp>
      <p:pic>
        <p:nvPicPr>
          <p:cNvPr id="15" name="Рисунок 14" descr="F:\ВЦ\IMG_20211025_151001.jpg"/>
          <p:cNvPicPr/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714744" y="4214818"/>
            <a:ext cx="2701775" cy="1566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 dir="u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66130"/>
          </a:xfrm>
        </p:spPr>
        <p:txBody>
          <a:bodyPr/>
          <a:lstStyle/>
          <a:p>
            <a:r>
              <a:rPr lang="uk-UA" dirty="0" smtClean="0"/>
              <a:t>Проблемна тема:</a:t>
            </a:r>
            <a:endParaRPr lang="uk-UA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268760"/>
            <a:ext cx="8229600" cy="4525963"/>
          </a:xfrm>
        </p:spPr>
        <p:txBody>
          <a:bodyPr/>
          <a:lstStyle/>
          <a:p>
            <a:pPr>
              <a:buNone/>
            </a:pPr>
            <a:r>
              <a:rPr lang="uk-UA" dirty="0" smtClean="0"/>
              <a:t>«Впровадження елементів інноваційних технологій – як засіб розвитку творчих здібностей школярів»</a:t>
            </a:r>
          </a:p>
          <a:p>
            <a:endParaRPr lang="uk-UA" dirty="0"/>
          </a:p>
        </p:txBody>
      </p:sp>
      <p:pic>
        <p:nvPicPr>
          <p:cNvPr id="6" name="Рисунок 5" descr="F:\picture\IMG-8d45519db3a0c83d99c55c7f6c7fed58-V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64088" y="2348880"/>
            <a:ext cx="2736304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Гость\Desktop\атестація\IMG_004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3212976"/>
            <a:ext cx="3303398" cy="2201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F:\picture\IMG-53dbeed739d39e00d1c6fbce6b5f4802-V.jpg"/>
          <p:cNvPicPr/>
          <p:nvPr/>
        </p:nvPicPr>
        <p:blipFill>
          <a:blip r:embed="rId4" cstate="print"/>
          <a:srcRect t="29358" r="16327"/>
          <a:stretch>
            <a:fillRect/>
          </a:stretch>
        </p:blipFill>
        <p:spPr bwMode="auto">
          <a:xfrm>
            <a:off x="4716016" y="4581128"/>
            <a:ext cx="1714861" cy="19303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F:\picture\IMG-53dbeed739d39e00d1c6fbce6b5f4802-V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t="29358" r="16327"/>
          <a:stretch>
            <a:fillRect/>
          </a:stretch>
        </p:blipFill>
        <p:spPr bwMode="auto">
          <a:xfrm>
            <a:off x="357158" y="1500174"/>
            <a:ext cx="1714861" cy="1930399"/>
          </a:xfrm>
          <a:prstGeom prst="rect">
            <a:avLst/>
          </a:prstGeom>
          <a:noFill/>
        </p:spPr>
      </p:pic>
      <p:pic>
        <p:nvPicPr>
          <p:cNvPr id="11" name="Рисунок 10" descr="F:\picture\IMG-8d45519db3a0c83d99c55c7f6c7fed58-V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14546" y="1714488"/>
            <a:ext cx="2214578" cy="15216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F:\picture\IMG_20210901_093719.jpg"/>
          <p:cNvPicPr/>
          <p:nvPr/>
        </p:nvPicPr>
        <p:blipFill>
          <a:blip r:embed="rId5" cstate="print"/>
          <a:srcRect l="6895" t="7692"/>
          <a:stretch>
            <a:fillRect/>
          </a:stretch>
        </p:blipFill>
        <p:spPr bwMode="auto">
          <a:xfrm>
            <a:off x="785786" y="3857628"/>
            <a:ext cx="3357586" cy="1571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 descr="F:\picture\IMG_20210928_11431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29190" y="1428736"/>
            <a:ext cx="1285884" cy="2571768"/>
          </a:xfrm>
          <a:prstGeom prst="rect">
            <a:avLst/>
          </a:prstGeom>
          <a:noFill/>
        </p:spPr>
      </p:pic>
      <p:pic>
        <p:nvPicPr>
          <p:cNvPr id="15" name="Рисунок 14" descr="F:\picture\IMG_20210928_114412.jpg"/>
          <p:cNvPicPr/>
          <p:nvPr/>
        </p:nvPicPr>
        <p:blipFill>
          <a:blip r:embed="rId7" cstate="print"/>
          <a:srcRect l="16996" r="15660"/>
          <a:stretch>
            <a:fillRect/>
          </a:stretch>
        </p:blipFill>
        <p:spPr bwMode="auto">
          <a:xfrm>
            <a:off x="6357950" y="2714620"/>
            <a:ext cx="2500330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15206" y="873848"/>
            <a:ext cx="1928794" cy="1528686"/>
          </a:xfrm>
          <a:prstGeom prst="rect">
            <a:avLst/>
          </a:prstGeom>
        </p:spPr>
      </p:pic>
      <p:sp>
        <p:nvSpPr>
          <p:cNvPr id="10" name="TextBox 1"/>
          <p:cNvSpPr txBox="1">
            <a:spLocks noGrp="1"/>
          </p:cNvSpPr>
          <p:nvPr>
            <p:ph type="title"/>
          </p:nvPr>
        </p:nvSpPr>
        <p:spPr>
          <a:xfrm>
            <a:off x="4214810" y="500042"/>
            <a:ext cx="44291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sz="2400" b="1" i="1" dirty="0" smtClean="0">
                <a:solidFill>
                  <a:srgbClr val="C00000"/>
                </a:solidFill>
                <a:latin typeface="Courier New" pitchFamily="49" charset="0"/>
                <a:cs typeface="Courier New" pitchFamily="49" charset="0"/>
              </a:rPr>
              <a:t>Складаємо правила</a:t>
            </a:r>
            <a:br>
              <a:rPr lang="uk-UA" sz="2400" b="1" i="1" dirty="0" smtClean="0">
                <a:solidFill>
                  <a:srgbClr val="C00000"/>
                </a:solidFill>
                <a:latin typeface="Courier New" pitchFamily="49" charset="0"/>
                <a:cs typeface="Courier New" pitchFamily="49" charset="0"/>
              </a:rPr>
            </a:br>
            <a:r>
              <a:rPr lang="uk-UA" sz="2400" b="1" i="1" dirty="0" smtClean="0">
                <a:solidFill>
                  <a:srgbClr val="C00000"/>
                </a:solidFill>
                <a:latin typeface="Courier New" pitchFamily="49" charset="0"/>
                <a:cs typeface="Courier New" pitchFamily="49" charset="0"/>
              </a:rPr>
              <a:t> нашого класу</a:t>
            </a:r>
          </a:p>
        </p:txBody>
      </p:sp>
      <p:sp>
        <p:nvSpPr>
          <p:cNvPr id="13" name="TextBox 1"/>
          <p:cNvSpPr txBox="1"/>
          <p:nvPr/>
        </p:nvSpPr>
        <p:spPr>
          <a:xfrm>
            <a:off x="1000100" y="714356"/>
            <a:ext cx="3214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sz="2800" b="1" i="1" dirty="0" smtClean="0">
                <a:solidFill>
                  <a:srgbClr val="C00000"/>
                </a:solidFill>
                <a:latin typeface="Courier New" pitchFamily="49" charset="0"/>
                <a:cs typeface="Courier New" pitchFamily="49" charset="0"/>
              </a:rPr>
              <a:t>Складаємо плани</a:t>
            </a: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 rot="5400000">
            <a:off x="2643968" y="3142454"/>
            <a:ext cx="4000528" cy="1588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8" name="Picture 2" descr="Похожее изображение"/>
          <p:cNvPicPr>
            <a:picLocks noChangeAspect="1" noChangeArrowheads="1"/>
          </p:cNvPicPr>
          <p:nvPr/>
        </p:nvPicPr>
        <p:blipFill>
          <a:blip r:embed="rId9" r:link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1" y="4357694"/>
            <a:ext cx="1594895" cy="1524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edg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274638"/>
            <a:ext cx="8115328" cy="1082660"/>
          </a:xfrm>
        </p:spPr>
        <p:txBody>
          <a:bodyPr/>
          <a:lstStyle/>
          <a:p>
            <a:r>
              <a:rPr lang="uk-UA" b="1" dirty="0" smtClean="0">
                <a:solidFill>
                  <a:srgbClr val="C00000"/>
                </a:solidFill>
                <a:latin typeface="Courier New" pitchFamily="49" charset="0"/>
                <a:cs typeface="Courier New" pitchFamily="49" charset="0"/>
              </a:rPr>
              <a:t>Ранкові</a:t>
            </a:r>
            <a:r>
              <a:rPr lang="uk-UA" b="1" dirty="0" smtClean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uk-UA" b="1" dirty="0" smtClean="0">
                <a:solidFill>
                  <a:srgbClr val="C00000"/>
                </a:solidFill>
                <a:latin typeface="Courier New" pitchFamily="49" charset="0"/>
                <a:cs typeface="Courier New" pitchFamily="49" charset="0"/>
              </a:rPr>
              <a:t>зустрічі</a:t>
            </a:r>
            <a:endParaRPr lang="ru-RU" b="1" dirty="0">
              <a:solidFill>
                <a:srgbClr val="C00000"/>
              </a:solidFill>
              <a:latin typeface="Courier New" pitchFamily="49" charset="0"/>
              <a:cs typeface="Courier New" pitchFamily="49" charset="0"/>
            </a:endParaRPr>
          </a:p>
        </p:txBody>
      </p:sp>
      <p:pic>
        <p:nvPicPr>
          <p:cNvPr id="5122" name="Picture 2" descr="F:\picture\IMG_20210928_083225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1142984"/>
            <a:ext cx="3143272" cy="1571636"/>
          </a:xfrm>
          <a:prstGeom prst="rect">
            <a:avLst/>
          </a:prstGeom>
          <a:noFill/>
        </p:spPr>
      </p:pic>
      <p:pic>
        <p:nvPicPr>
          <p:cNvPr id="5" name="Рисунок 4" descr="H:\picture\IMG_20210928_083213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67744" y="4509120"/>
            <a:ext cx="342646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http://russianpoetry.ru/upload/comments/414dc1faef3ff1344d1866621060f18a.jpg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28184" y="2852936"/>
            <a:ext cx="2571768" cy="146124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169" name="Rectangle 1"/>
          <p:cNvSpPr>
            <a:spLocks noChangeArrowheads="1"/>
          </p:cNvSpPr>
          <p:nvPr/>
        </p:nvSpPr>
        <p:spPr bwMode="auto">
          <a:xfrm>
            <a:off x="4643438" y="1285860"/>
            <a:ext cx="350046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ourier New" pitchFamily="49" charset="0"/>
                <a:ea typeface="Calibri" pitchFamily="34" charset="0"/>
                <a:cs typeface="Courier New" pitchFamily="49" charset="0"/>
              </a:rPr>
              <a:t> </a:t>
            </a:r>
            <a:endParaRPr kumimoji="0" lang="ru-RU" sz="44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15361" name="Rectangle 1"/>
          <p:cNvSpPr>
            <a:spLocks noChangeArrowheads="1"/>
          </p:cNvSpPr>
          <p:nvPr/>
        </p:nvSpPr>
        <p:spPr bwMode="auto">
          <a:xfrm>
            <a:off x="3714744" y="714356"/>
            <a:ext cx="521497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Ранкова зустріч </a:t>
            </a:r>
            <a:r>
              <a:rPr kumimoji="0" lang="uk-UA" sz="1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“</a:t>
            </a:r>
            <a:r>
              <a:rPr lang="uk-UA" sz="1200" b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Що</a:t>
            </a:r>
            <a:r>
              <a:rPr lang="uk-UA" sz="12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я можу розрізнити на смак, запах і дотик?</a:t>
            </a:r>
            <a:r>
              <a:rPr kumimoji="0" lang="uk-UA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”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Ігровий тренінг </a:t>
            </a:r>
            <a:r>
              <a:rPr kumimoji="0" lang="uk-UA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uk-UA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 обираю настрій</a:t>
            </a:r>
            <a:r>
              <a:rPr kumimoji="0" lang="uk-UA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uk-UA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Оберіть собі </a:t>
            </a:r>
            <a:r>
              <a:rPr kumimoji="0" lang="uk-UA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смайлик</a:t>
            </a:r>
            <a:r>
              <a:rPr kumimoji="0" lang="uk-UA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який відповідає вашому настрою.</a:t>
            </a:r>
            <a:endParaRPr kumimoji="0" lang="uk-UA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5364" name="Rectangle 4"/>
          <p:cNvSpPr>
            <a:spLocks noChangeArrowheads="1"/>
          </p:cNvSpPr>
          <p:nvPr/>
        </p:nvSpPr>
        <p:spPr bwMode="auto">
          <a:xfrm>
            <a:off x="4286248" y="1285860"/>
            <a:ext cx="4286280" cy="4062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lang="uk-UA" sz="12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Давайте крикнемо </a:t>
            </a:r>
            <a:r>
              <a:rPr lang="uk-UA" sz="1200" b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“Доброго</a:t>
            </a:r>
            <a:r>
              <a:rPr lang="uk-UA" sz="12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uk-UA" sz="1200" b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ранку”</a:t>
            </a:r>
            <a:r>
              <a:rPr lang="uk-UA" sz="12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тому: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r>
              <a:rPr lang="uk-UA" sz="12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х</a:t>
            </a:r>
            <a:r>
              <a:rPr kumimoji="0" lang="uk-UA" sz="12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то ходить до школи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r>
              <a:rPr lang="uk-UA" sz="12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хто любить морозиво</a:t>
            </a:r>
            <a:endParaRPr kumimoji="0" lang="uk-UA" sz="12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uk-UA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Обмін інформацією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uk-UA" sz="12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Ранкові повідомлення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uk-UA" sz="1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Яка пора року?Який місяць?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uk-UA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Слухання дитячої пісеньки </a:t>
            </a:r>
            <a:r>
              <a:rPr kumimoji="0" lang="uk-UA" sz="1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“Звуки</a:t>
            </a:r>
            <a:r>
              <a:rPr kumimoji="0" lang="uk-UA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uk-UA" sz="1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природи”</a:t>
            </a:r>
            <a:r>
              <a:rPr lang="ru-RU" sz="1200" dirty="0" smtClean="0"/>
              <a:t>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ru-RU" sz="1200" dirty="0" err="1" smtClean="0"/>
              <a:t>Послухайте</a:t>
            </a:r>
            <a:r>
              <a:rPr lang="ru-RU" sz="1200" dirty="0" smtClean="0"/>
              <a:t> </a:t>
            </a:r>
            <a:r>
              <a:rPr lang="ru-RU" sz="1200" dirty="0" err="1" smtClean="0"/>
              <a:t>пісеньку</a:t>
            </a:r>
            <a:r>
              <a:rPr lang="ru-RU" sz="1200" dirty="0" smtClean="0"/>
              <a:t> </a:t>
            </a:r>
            <a:r>
              <a:rPr lang="ru-RU" sz="1200" dirty="0" err="1" smtClean="0"/>
              <a:t>і</a:t>
            </a:r>
            <a:r>
              <a:rPr lang="ru-RU" sz="1200" dirty="0" smtClean="0"/>
              <a:t> </a:t>
            </a:r>
            <a:r>
              <a:rPr lang="ru-RU" sz="1200" dirty="0" err="1" smtClean="0"/>
              <a:t>скажіть,які</a:t>
            </a:r>
            <a:r>
              <a:rPr lang="ru-RU" sz="1200" dirty="0" smtClean="0"/>
              <a:t> звуки </a:t>
            </a:r>
            <a:r>
              <a:rPr lang="ru-RU" sz="1200" dirty="0" err="1" smtClean="0"/>
              <a:t>можна</a:t>
            </a:r>
            <a:r>
              <a:rPr lang="ru-RU" sz="1200" dirty="0" smtClean="0"/>
              <a:t> </a:t>
            </a:r>
            <a:r>
              <a:rPr lang="ru-RU" sz="1200" dirty="0" err="1" smtClean="0"/>
              <a:t>почути</a:t>
            </a:r>
            <a:r>
              <a:rPr lang="ru-RU" sz="1200" dirty="0" smtClean="0"/>
              <a:t> у </a:t>
            </a:r>
            <a:r>
              <a:rPr lang="ru-RU" sz="1200" dirty="0" err="1" smtClean="0"/>
              <a:t>природі</a:t>
            </a:r>
            <a:r>
              <a:rPr lang="ru-RU" sz="1200" dirty="0" smtClean="0"/>
              <a:t>?</a:t>
            </a:r>
          </a:p>
          <a:p>
            <a:r>
              <a:rPr lang="ru-RU" sz="1200" b="1" dirty="0" err="1" smtClean="0"/>
              <a:t>Гра</a:t>
            </a:r>
            <a:r>
              <a:rPr lang="ru-RU" sz="1200" b="1" dirty="0" smtClean="0"/>
              <a:t> “І я </a:t>
            </a:r>
            <a:r>
              <a:rPr lang="ru-RU" sz="1200" b="1" dirty="0" err="1" smtClean="0"/>
              <a:t>також</a:t>
            </a:r>
            <a:r>
              <a:rPr lang="ru-RU" sz="1200" b="1" dirty="0" smtClean="0"/>
              <a:t>”</a:t>
            </a:r>
            <a:endParaRPr lang="ru-RU" sz="1200" dirty="0" smtClean="0"/>
          </a:p>
          <a:p>
            <a:r>
              <a:rPr lang="ru-RU" sz="1200" dirty="0" err="1" smtClean="0"/>
              <a:t>Восени</a:t>
            </a:r>
            <a:r>
              <a:rPr lang="ru-RU" sz="1200" dirty="0" smtClean="0"/>
              <a:t> я:</a:t>
            </a:r>
          </a:p>
          <a:p>
            <a:pPr lvl="0"/>
            <a:r>
              <a:rPr lang="en-US" sz="1200" dirty="0" err="1" smtClean="0"/>
              <a:t>побачив</a:t>
            </a:r>
            <a:r>
              <a:rPr lang="en-US" sz="1200" dirty="0" smtClean="0"/>
              <a:t> </a:t>
            </a:r>
            <a:r>
              <a:rPr lang="en-US" sz="1200" dirty="0" err="1" smtClean="0"/>
              <a:t>павутиння</a:t>
            </a:r>
            <a:r>
              <a:rPr lang="en-US" sz="1200" dirty="0" smtClean="0"/>
              <a:t>, </a:t>
            </a:r>
            <a:r>
              <a:rPr lang="en-US" sz="1200" dirty="0" err="1" smtClean="0"/>
              <a:t>що</a:t>
            </a:r>
            <a:r>
              <a:rPr lang="en-US" sz="1200" dirty="0" smtClean="0"/>
              <a:t> </a:t>
            </a:r>
            <a:r>
              <a:rPr lang="en-US" sz="1200" dirty="0" err="1" smtClean="0"/>
              <a:t>літало</a:t>
            </a:r>
            <a:r>
              <a:rPr lang="en-US" sz="1200" dirty="0" smtClean="0"/>
              <a:t>;</a:t>
            </a:r>
            <a:endParaRPr lang="ru-RU" sz="1200" dirty="0" smtClean="0"/>
          </a:p>
          <a:p>
            <a:pPr lvl="0"/>
            <a:r>
              <a:rPr lang="ru-RU" sz="1200" dirty="0" err="1" smtClean="0"/>
              <a:t>почув</a:t>
            </a:r>
            <a:r>
              <a:rPr lang="ru-RU" sz="1200" dirty="0" smtClean="0"/>
              <a:t> </a:t>
            </a:r>
            <a:r>
              <a:rPr lang="ru-RU" sz="1200" dirty="0" err="1" smtClean="0"/>
              <a:t>шурхіт</a:t>
            </a:r>
            <a:r>
              <a:rPr lang="ru-RU" sz="1200" dirty="0" smtClean="0"/>
              <a:t> </a:t>
            </a:r>
            <a:r>
              <a:rPr lang="ru-RU" sz="1200" dirty="0" err="1" smtClean="0"/>
              <a:t>листя</a:t>
            </a:r>
            <a:r>
              <a:rPr lang="ru-RU" sz="1200" dirty="0" smtClean="0"/>
              <a:t> </a:t>
            </a:r>
            <a:r>
              <a:rPr lang="ru-RU" sz="1200" dirty="0" err="1" smtClean="0"/>
              <a:t>під</a:t>
            </a:r>
            <a:r>
              <a:rPr lang="ru-RU" sz="1200" dirty="0" smtClean="0"/>
              <a:t> ногами;</a:t>
            </a:r>
          </a:p>
          <a:p>
            <a:pPr lvl="0"/>
            <a:r>
              <a:rPr lang="en-US" sz="1200" dirty="0" err="1" smtClean="0"/>
              <a:t>торкнувся</a:t>
            </a:r>
            <a:r>
              <a:rPr lang="en-US" sz="1200" dirty="0" smtClean="0"/>
              <a:t> </a:t>
            </a:r>
            <a:r>
              <a:rPr lang="en-US" sz="1200" dirty="0" err="1" smtClean="0"/>
              <a:t>шорсткої</a:t>
            </a:r>
            <a:r>
              <a:rPr lang="en-US" sz="1200" dirty="0" smtClean="0"/>
              <a:t> </a:t>
            </a:r>
            <a:r>
              <a:rPr lang="en-US" sz="1200" dirty="0" err="1" smtClean="0"/>
              <a:t>кори</a:t>
            </a:r>
            <a:r>
              <a:rPr lang="en-US" sz="1200" dirty="0" smtClean="0"/>
              <a:t> </a:t>
            </a:r>
            <a:r>
              <a:rPr lang="en-US" sz="1200" dirty="0" err="1" smtClean="0"/>
              <a:t>дуба</a:t>
            </a:r>
            <a:r>
              <a:rPr lang="en-US" sz="1200" dirty="0" smtClean="0"/>
              <a:t>;</a:t>
            </a:r>
            <a:endParaRPr lang="ru-RU" sz="1200" dirty="0" smtClean="0"/>
          </a:p>
          <a:p>
            <a:pPr lvl="0"/>
            <a:r>
              <a:rPr lang="ru-RU" sz="1200" dirty="0" err="1" smtClean="0"/>
              <a:t>відчув</a:t>
            </a:r>
            <a:r>
              <a:rPr lang="ru-RU" sz="1200" dirty="0" smtClean="0"/>
              <a:t> </a:t>
            </a:r>
            <a:r>
              <a:rPr lang="ru-RU" sz="1200" dirty="0" err="1" smtClean="0"/>
              <a:t>пахощі</a:t>
            </a:r>
            <a:r>
              <a:rPr lang="ru-RU" sz="1200" dirty="0" smtClean="0"/>
              <a:t> </a:t>
            </a:r>
            <a:r>
              <a:rPr lang="ru-RU" sz="1200" dirty="0" err="1" smtClean="0"/>
              <a:t>айстр</a:t>
            </a:r>
            <a:r>
              <a:rPr lang="ru-RU" sz="1200" dirty="0" smtClean="0"/>
              <a:t> </a:t>
            </a:r>
            <a:r>
              <a:rPr lang="ru-RU" sz="1200" dirty="0" err="1" smtClean="0"/>
              <a:t>і</a:t>
            </a:r>
            <a:r>
              <a:rPr lang="ru-RU" sz="1200" dirty="0" smtClean="0"/>
              <a:t> хризантем;</a:t>
            </a:r>
          </a:p>
          <a:p>
            <a:pPr lvl="0"/>
            <a:r>
              <a:rPr lang="en-US" sz="1200" dirty="0" err="1" smtClean="0"/>
              <a:t>посмакував</a:t>
            </a:r>
            <a:r>
              <a:rPr lang="en-US" sz="1200" dirty="0" smtClean="0"/>
              <a:t> </a:t>
            </a:r>
            <a:r>
              <a:rPr lang="en-US" sz="1200" dirty="0" err="1" smtClean="0"/>
              <a:t>гарбузовою</a:t>
            </a:r>
            <a:r>
              <a:rPr lang="en-US" sz="1200" dirty="0" smtClean="0"/>
              <a:t> </a:t>
            </a:r>
            <a:r>
              <a:rPr lang="en-US" sz="1200" dirty="0" err="1" smtClean="0"/>
              <a:t>кашею</a:t>
            </a:r>
            <a:r>
              <a:rPr lang="en-US" sz="1200" dirty="0" smtClean="0"/>
              <a:t>.</a:t>
            </a:r>
            <a:endParaRPr lang="ru-RU" sz="1200" dirty="0" smtClean="0"/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endParaRPr lang="ru-RU" sz="1200" dirty="0" smtClean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uk-UA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uk-UA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5365" name="Rectangle 5"/>
          <p:cNvSpPr>
            <a:spLocks noChangeArrowheads="1"/>
          </p:cNvSpPr>
          <p:nvPr/>
        </p:nvSpPr>
        <p:spPr bwMode="auto">
          <a:xfrm>
            <a:off x="685800" y="35242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6" name="Rectangle 1"/>
          <p:cNvSpPr>
            <a:spLocks noChangeArrowheads="1"/>
          </p:cNvSpPr>
          <p:nvPr/>
        </p:nvSpPr>
        <p:spPr bwMode="auto">
          <a:xfrm>
            <a:off x="428596" y="2714620"/>
            <a:ext cx="492922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3315" name="Rectangle 3"/>
          <p:cNvSpPr>
            <a:spLocks noChangeArrowheads="1"/>
          </p:cNvSpPr>
          <p:nvPr/>
        </p:nvSpPr>
        <p:spPr bwMode="auto">
          <a:xfrm>
            <a:off x="323528" y="2780928"/>
            <a:ext cx="3643338" cy="2723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Вправа</a:t>
            </a: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“</a:t>
            </a:r>
            <a:r>
              <a:rPr kumimoji="0" lang="ru-RU" sz="1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Незакінчене</a:t>
            </a: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речення</a:t>
            </a: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”</a:t>
            </a:r>
            <a:endParaRPr kumimoji="0" lang="ru-RU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Продовжте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речення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</a:t>
            </a:r>
            <a:endParaRPr kumimoji="0" lang="ru-RU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Пахощі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квітів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ми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відчуваємо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…</a:t>
            </a:r>
            <a:endParaRPr kumimoji="0" lang="ru-RU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Відчути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смак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каші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мені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допоміг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…</a:t>
            </a:r>
            <a:endParaRPr kumimoji="0" lang="ru-RU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Дізналися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що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кора дуба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шорстка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за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допомогою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…</a:t>
            </a:r>
            <a:endParaRPr kumimoji="0" lang="ru-RU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Висновок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пізнавати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навколишній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світ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нам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допомагають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вірні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помічники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ніс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язик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шкіра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</a:p>
          <a:p>
            <a:endParaRPr lang="ru-RU" sz="12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050" b="1" i="1" dirty="0" smtClean="0"/>
          </a:p>
          <a:p>
            <a:endParaRPr lang="ru-RU" sz="1050" dirty="0" smtClean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05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uk-UA" sz="1050" dirty="0" smtClean="0"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sz="105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uk-UA" sz="1050" dirty="0" smtClean="0"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12" name="Picture 4" descr="H:\Школьні фото\IMG_20211005_08323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1560" y="4221088"/>
            <a:ext cx="1079550" cy="2159100"/>
          </a:xfrm>
          <a:prstGeom prst="rect">
            <a:avLst/>
          </a:prstGeom>
          <a:noFill/>
        </p:spPr>
      </p:pic>
      <p:pic>
        <p:nvPicPr>
          <p:cNvPr id="14" name="Picture 3" descr="H:\Школьні фото\IMG_20211005_08321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72200" y="4437112"/>
            <a:ext cx="923564" cy="184712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dissolv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Тема Office">
  <a:themeElements>
    <a:clrScheme name="Другая 65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974806"/>
      </a:hlink>
      <a:folHlink>
        <a:srgbClr val="974806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1889</TotalTime>
  <Words>974</Words>
  <Application>Microsoft Office PowerPoint</Application>
  <PresentationFormat>Экран (4:3)</PresentationFormat>
  <Paragraphs>172</Paragraphs>
  <Slides>38</Slides>
  <Notes>0</Notes>
  <HiddenSlides>1</HiddenSlides>
  <MMClips>3</MMClips>
  <ScaleCrop>false</ScaleCrop>
  <HeadingPairs>
    <vt:vector size="8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49" baseType="lpstr">
      <vt:lpstr>Arial</vt:lpstr>
      <vt:lpstr>Romana Script</vt:lpstr>
      <vt:lpstr>Arial Narrow</vt:lpstr>
      <vt:lpstr>Times New Roman</vt:lpstr>
      <vt:lpstr>Calibri</vt:lpstr>
      <vt:lpstr>Georgia</vt:lpstr>
      <vt:lpstr>Courier New</vt:lpstr>
      <vt:lpstr>a_CopperGothCpsExp</vt:lpstr>
      <vt:lpstr>Wingdings</vt:lpstr>
      <vt:lpstr>1_Тема Office</vt:lpstr>
      <vt:lpstr>Об’єкт оболонки Пакувальника</vt:lpstr>
      <vt:lpstr>Слайд 1</vt:lpstr>
      <vt:lpstr>Методичний паспорт</vt:lpstr>
      <vt:lpstr>Слайд 3</vt:lpstr>
      <vt:lpstr>Курсова перепідготовка  </vt:lpstr>
      <vt:lpstr>Курсова перепідготовка </vt:lpstr>
      <vt:lpstr>  Мій клас</vt:lpstr>
      <vt:lpstr>Проблемна тема:</vt:lpstr>
      <vt:lpstr>Складаємо правила  нашого класу</vt:lpstr>
      <vt:lpstr>Ранкові зустрічі</vt:lpstr>
      <vt:lpstr>Ранкове коло</vt:lpstr>
      <vt:lpstr>Психогімнастика </vt:lpstr>
      <vt:lpstr>Щоденні 5</vt:lpstr>
      <vt:lpstr>Щоденні 3</vt:lpstr>
      <vt:lpstr>Я досліджую світ </vt:lpstr>
      <vt:lpstr>Математика </vt:lpstr>
      <vt:lpstr>Навчання грамоти</vt:lpstr>
      <vt:lpstr>Гра «істинне-хибне»</vt:lpstr>
      <vt:lpstr>Мистецтво </vt:lpstr>
      <vt:lpstr>Дизайн і технології </vt:lpstr>
      <vt:lpstr>Інженерний тиждень</vt:lpstr>
      <vt:lpstr>Театралізована діяльність (інсценізація казок).</vt:lpstr>
      <vt:lpstr>Кубування</vt:lpstr>
      <vt:lpstr>Лепбуки</vt:lpstr>
      <vt:lpstr>  Велику увагу приділяю створенню ситуації успіху  в своїх учнів. Памятаю про те, що саме успіх – спусковий механізм  подальшого творчого руху особистості.Уважно придивляюся до кожного учня, намагаюся знайти та розвивати його позитивні риси. </vt:lpstr>
      <vt:lpstr>                            Різнорівневі  групи </vt:lpstr>
      <vt:lpstr>Самостійні роботи, проблемні творчі завдання.</vt:lpstr>
      <vt:lpstr>Асоціативний кущ</vt:lpstr>
      <vt:lpstr> </vt:lpstr>
      <vt:lpstr>Стратегія критичного мислення</vt:lpstr>
      <vt:lpstr>Слайд 30</vt:lpstr>
      <vt:lpstr>Слайд 31</vt:lpstr>
      <vt:lpstr>Слайд 32</vt:lpstr>
      <vt:lpstr>Участь дітей в конкурсах</vt:lpstr>
      <vt:lpstr>Участь в олімпіадах </vt:lpstr>
      <vt:lpstr>Участь дітей у  конкурсах</vt:lpstr>
      <vt:lpstr>У  міжнародному конкурсі педагогічної майстерності “Сонце Сократа” в номінації “розробка уроку (шкільна освіта)”за  підсумками 5 – го сезону 2 – го туру посіла перше місце</vt:lpstr>
      <vt:lpstr>Публікації</vt:lpstr>
      <vt:lpstr>Слайд 38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Школьные</dc:title>
  <dc:creator>Фокина Лидия Петровна</dc:creator>
  <cp:keywords>Шаблон презентации</cp:keywords>
  <cp:lastModifiedBy>Гость</cp:lastModifiedBy>
  <cp:revision>240</cp:revision>
  <dcterms:created xsi:type="dcterms:W3CDTF">2014-07-06T18:18:01Z</dcterms:created>
  <dcterms:modified xsi:type="dcterms:W3CDTF">2025-01-09T07:19:57Z</dcterms:modified>
</cp:coreProperties>
</file>